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</p:sldMasterIdLst>
  <p:notesMasterIdLst>
    <p:notesMasterId r:id="rId17"/>
  </p:notesMasterIdLst>
  <p:sldIdLst>
    <p:sldId id="263" r:id="rId5"/>
    <p:sldId id="275" r:id="rId6"/>
    <p:sldId id="290" r:id="rId7"/>
    <p:sldId id="287" r:id="rId8"/>
    <p:sldId id="277" r:id="rId9"/>
    <p:sldId id="288" r:id="rId10"/>
    <p:sldId id="278" r:id="rId11"/>
    <p:sldId id="289" r:id="rId12"/>
    <p:sldId id="279" r:id="rId13"/>
    <p:sldId id="292" r:id="rId14"/>
    <p:sldId id="291" r:id="rId15"/>
    <p:sldId id="286" r:id="rId16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7E0991-DF69-4D13-B1F1-2EF08013ED18}" v="832" dt="2020-10-30T13:20:40.7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45"/>
    <p:restoredTop sz="94681"/>
  </p:normalViewPr>
  <p:slideViewPr>
    <p:cSldViewPr snapToGrid="0" snapToObjects="1">
      <p:cViewPr varScale="1"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95"/>
    </p:cViewPr>
  </p:sorterViewPr>
  <p:notesViewPr>
    <p:cSldViewPr snapToGrid="0" snapToObjects="1">
      <p:cViewPr varScale="1">
        <p:scale>
          <a:sx n="86" d="100"/>
          <a:sy n="86" d="100"/>
        </p:scale>
        <p:origin x="392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Fernandez" userId="S::monica.fernandez_csi.cat#ext#@chispum.onmicrosoft.com::667dbf25-29b5-45e9-9200-ae8cfb50de32" providerId="AD" clId="Web-{937E0991-DF69-4D13-B1F1-2EF08013ED18}"/>
    <pc:docChg chg="addSld modSld">
      <pc:chgData name="Monica Fernandez" userId="S::monica.fernandez_csi.cat#ext#@chispum.onmicrosoft.com::667dbf25-29b5-45e9-9200-ae8cfb50de32" providerId="AD" clId="Web-{937E0991-DF69-4D13-B1F1-2EF08013ED18}" dt="2020-10-30T13:20:40.743" v="824" actId="20577"/>
      <pc:docMkLst>
        <pc:docMk/>
      </pc:docMkLst>
      <pc:sldChg chg="addSp delSp modSp">
        <pc:chgData name="Monica Fernandez" userId="S::monica.fernandez_csi.cat#ext#@chispum.onmicrosoft.com::667dbf25-29b5-45e9-9200-ae8cfb50de32" providerId="AD" clId="Web-{937E0991-DF69-4D13-B1F1-2EF08013ED18}" dt="2020-10-30T12:25:56.818" v="770" actId="20577"/>
        <pc:sldMkLst>
          <pc:docMk/>
          <pc:sldMk cId="123812138" sldId="258"/>
        </pc:sldMkLst>
        <pc:spChg chg="mod">
          <ac:chgData name="Monica Fernandez" userId="S::monica.fernandez_csi.cat#ext#@chispum.onmicrosoft.com::667dbf25-29b5-45e9-9200-ae8cfb50de32" providerId="AD" clId="Web-{937E0991-DF69-4D13-B1F1-2EF08013ED18}" dt="2020-10-30T12:14:01.184" v="30" actId="20577"/>
          <ac:spMkLst>
            <pc:docMk/>
            <pc:sldMk cId="123812138" sldId="258"/>
            <ac:spMk id="2" creationId="{2AA2F932-6262-0A44-B9F0-2F2583008533}"/>
          </ac:spMkLst>
        </pc:spChg>
        <pc:spChg chg="mod">
          <ac:chgData name="Monica Fernandez" userId="S::monica.fernandez_csi.cat#ext#@chispum.onmicrosoft.com::667dbf25-29b5-45e9-9200-ae8cfb50de32" providerId="AD" clId="Web-{937E0991-DF69-4D13-B1F1-2EF08013ED18}" dt="2020-10-30T12:25:56.818" v="770" actId="20577"/>
          <ac:spMkLst>
            <pc:docMk/>
            <pc:sldMk cId="123812138" sldId="258"/>
            <ac:spMk id="3" creationId="{28FF5690-8A60-0D45-A687-89ED8911977F}"/>
          </ac:spMkLst>
        </pc:spChg>
        <pc:picChg chg="add del mod">
          <ac:chgData name="Monica Fernandez" userId="S::monica.fernandez_csi.cat#ext#@chispum.onmicrosoft.com::667dbf25-29b5-45e9-9200-ae8cfb50de32" providerId="AD" clId="Web-{937E0991-DF69-4D13-B1F1-2EF08013ED18}" dt="2020-10-30T12:16:17.701" v="263"/>
          <ac:picMkLst>
            <pc:docMk/>
            <pc:sldMk cId="123812138" sldId="258"/>
            <ac:picMk id="4" creationId="{C37E43CB-84B8-43E3-8F70-97596B5E39A1}"/>
          </ac:picMkLst>
        </pc:picChg>
        <pc:picChg chg="add del mod">
          <ac:chgData name="Monica Fernandez" userId="S::monica.fernandez_csi.cat#ext#@chispum.onmicrosoft.com::667dbf25-29b5-45e9-9200-ae8cfb50de32" providerId="AD" clId="Web-{937E0991-DF69-4D13-B1F1-2EF08013ED18}" dt="2020-10-30T12:16:40.264" v="268"/>
          <ac:picMkLst>
            <pc:docMk/>
            <pc:sldMk cId="123812138" sldId="258"/>
            <ac:picMk id="5" creationId="{398A7036-0D5A-40B9-99C4-8E7168A85663}"/>
          </ac:picMkLst>
        </pc:picChg>
        <pc:picChg chg="add del mod">
          <ac:chgData name="Monica Fernandez" userId="S::monica.fernandez_csi.cat#ext#@chispum.onmicrosoft.com::667dbf25-29b5-45e9-9200-ae8cfb50de32" providerId="AD" clId="Web-{937E0991-DF69-4D13-B1F1-2EF08013ED18}" dt="2020-10-30T12:23:06.863" v="629"/>
          <ac:picMkLst>
            <pc:docMk/>
            <pc:sldMk cId="123812138" sldId="258"/>
            <ac:picMk id="6" creationId="{4F321378-CE04-48B1-809E-FDA48A1D812F}"/>
          </ac:picMkLst>
        </pc:picChg>
      </pc:sldChg>
      <pc:sldChg chg="modSp">
        <pc:chgData name="Monica Fernandez" userId="S::monica.fernandez_csi.cat#ext#@chispum.onmicrosoft.com::667dbf25-29b5-45e9-9200-ae8cfb50de32" providerId="AD" clId="Web-{937E0991-DF69-4D13-B1F1-2EF08013ED18}" dt="2020-10-30T11:59:43.080" v="4" actId="20577"/>
        <pc:sldMkLst>
          <pc:docMk/>
          <pc:sldMk cId="4038504086" sldId="270"/>
        </pc:sldMkLst>
        <pc:spChg chg="mod">
          <ac:chgData name="Monica Fernandez" userId="S::monica.fernandez_csi.cat#ext#@chispum.onmicrosoft.com::667dbf25-29b5-45e9-9200-ae8cfb50de32" providerId="AD" clId="Web-{937E0991-DF69-4D13-B1F1-2EF08013ED18}" dt="2020-10-30T11:59:43.080" v="4" actId="20577"/>
          <ac:spMkLst>
            <pc:docMk/>
            <pc:sldMk cId="4038504086" sldId="270"/>
            <ac:spMk id="6" creationId="{77A02F73-47C0-CC4C-A3D6-E4D930B7F68F}"/>
          </ac:spMkLst>
        </pc:spChg>
      </pc:sldChg>
      <pc:sldChg chg="modSp add replId">
        <pc:chgData name="Monica Fernandez" userId="S::monica.fernandez_csi.cat#ext#@chispum.onmicrosoft.com::667dbf25-29b5-45e9-9200-ae8cfb50de32" providerId="AD" clId="Web-{937E0991-DF69-4D13-B1F1-2EF08013ED18}" dt="2020-10-30T13:20:40.743" v="824" actId="20577"/>
        <pc:sldMkLst>
          <pc:docMk/>
          <pc:sldMk cId="898943729" sldId="272"/>
        </pc:sldMkLst>
        <pc:spChg chg="mod">
          <ac:chgData name="Monica Fernandez" userId="S::monica.fernandez_csi.cat#ext#@chispum.onmicrosoft.com::667dbf25-29b5-45e9-9200-ae8cfb50de32" providerId="AD" clId="Web-{937E0991-DF69-4D13-B1F1-2EF08013ED18}" dt="2020-10-30T12:27:23.100" v="787" actId="20577"/>
          <ac:spMkLst>
            <pc:docMk/>
            <pc:sldMk cId="898943729" sldId="272"/>
            <ac:spMk id="2" creationId="{2AA2F932-6262-0A44-B9F0-2F2583008533}"/>
          </ac:spMkLst>
        </pc:spChg>
        <pc:spChg chg="mod">
          <ac:chgData name="Monica Fernandez" userId="S::monica.fernandez_csi.cat#ext#@chispum.onmicrosoft.com::667dbf25-29b5-45e9-9200-ae8cfb50de32" providerId="AD" clId="Web-{937E0991-DF69-4D13-B1F1-2EF08013ED18}" dt="2020-10-30T13:20:40.743" v="824" actId="20577"/>
          <ac:spMkLst>
            <pc:docMk/>
            <pc:sldMk cId="898943729" sldId="272"/>
            <ac:spMk id="3" creationId="{28FF5690-8A60-0D45-A687-89ED8911977F}"/>
          </ac:spMkLst>
        </pc:spChg>
      </pc:sldChg>
      <pc:sldChg chg="delSp modSp add replId">
        <pc:chgData name="Monica Fernandez" userId="S::monica.fernandez_csi.cat#ext#@chispum.onmicrosoft.com::667dbf25-29b5-45e9-9200-ae8cfb50de32" providerId="AD" clId="Web-{937E0991-DF69-4D13-B1F1-2EF08013ED18}" dt="2020-10-30T12:26:06.974" v="773" actId="20577"/>
        <pc:sldMkLst>
          <pc:docMk/>
          <pc:sldMk cId="3627184836" sldId="273"/>
        </pc:sldMkLst>
        <pc:spChg chg="mod">
          <ac:chgData name="Monica Fernandez" userId="S::monica.fernandez_csi.cat#ext#@chispum.onmicrosoft.com::667dbf25-29b5-45e9-9200-ae8cfb50de32" providerId="AD" clId="Web-{937E0991-DF69-4D13-B1F1-2EF08013ED18}" dt="2020-10-30T12:26:06.974" v="773" actId="20577"/>
          <ac:spMkLst>
            <pc:docMk/>
            <pc:sldMk cId="3627184836" sldId="273"/>
            <ac:spMk id="3" creationId="{28FF5690-8A60-0D45-A687-89ED8911977F}"/>
          </ac:spMkLst>
        </pc:spChg>
        <pc:picChg chg="del mod">
          <ac:chgData name="Monica Fernandez" userId="S::monica.fernandez_csi.cat#ext#@chispum.onmicrosoft.com::667dbf25-29b5-45e9-9200-ae8cfb50de32" providerId="AD" clId="Web-{937E0991-DF69-4D13-B1F1-2EF08013ED18}" dt="2020-10-30T12:25:25.864" v="763"/>
          <ac:picMkLst>
            <pc:docMk/>
            <pc:sldMk cId="3627184836" sldId="273"/>
            <ac:picMk id="6" creationId="{4F321378-CE04-48B1-809E-FDA48A1D812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SEXE</a:t>
            </a:r>
          </a:p>
        </c:rich>
      </c:tx>
      <c:layout/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DADES!$EW$2</c:f>
              <c:strCache>
                <c:ptCount val="1"/>
                <c:pt idx="0">
                  <c:v>SEXE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3098-463D-8576-FB05F274C576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3098-463D-8576-FB05F274C576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980-46DA-B285-FDF0C61285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DADES!$EW$3:$EY$3</c:f>
              <c:strCache>
                <c:ptCount val="3"/>
                <c:pt idx="0">
                  <c:v>dones</c:v>
                </c:pt>
                <c:pt idx="1">
                  <c:v>homes</c:v>
                </c:pt>
                <c:pt idx="2">
                  <c:v>en blanc </c:v>
                </c:pt>
              </c:strCache>
            </c:strRef>
          </c:cat>
          <c:val>
            <c:numRef>
              <c:f>DADES!$EW$5:$EY$5</c:f>
              <c:numCache>
                <c:formatCode>0.0</c:formatCode>
                <c:ptCount val="3"/>
                <c:pt idx="0">
                  <c:v>61.165048543689323</c:v>
                </c:pt>
                <c:pt idx="1">
                  <c:v>34.95145631067961</c:v>
                </c:pt>
                <c:pt idx="2">
                  <c:v>3.883495145631068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80-46DA-B285-FDF0C61285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/>
      <c:overlay val="0"/>
      <c:txPr>
        <a:bodyPr rot="0" vert="horz"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 sz="1200"/>
            </a:pP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P5. Un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cop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acabat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tractament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l'han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informat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què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havia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fer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visites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controls, etc.)?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DADES!$B$9</c:f>
              <c:strCache>
                <c:ptCount val="1"/>
                <c:pt idx="0">
                  <c:v>Un cop acabat el seu tractament, l'han informat del què havia de fer (visites, controls, etc.)?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5.9656972408650257E-3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E81-4726-87CE-1233948550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1931394481729942E-2"/>
                  <c:y val="-3.2407407407407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E81-4726-87CE-1233948550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DADES!$EE$9:$EK$9</c:f>
              <c:strCache>
                <c:ptCount val="7"/>
                <c:pt idx="0">
                  <c:v>en blanc</c:v>
                </c:pt>
                <c:pt idx="1">
                  <c:v>ns/nc</c:v>
                </c:pt>
                <c:pt idx="2">
                  <c:v>molt negatiu</c:v>
                </c:pt>
                <c:pt idx="3">
                  <c:v>negatiu</c:v>
                </c:pt>
                <c:pt idx="4">
                  <c:v>normal</c:v>
                </c:pt>
                <c:pt idx="5">
                  <c:v>positiu</c:v>
                </c:pt>
                <c:pt idx="6">
                  <c:v>molt positiu</c:v>
                </c:pt>
              </c:strCache>
            </c:strRef>
          </c:cat>
          <c:val>
            <c:numRef>
              <c:f>DADES!$DO$9:$DU$9</c:f>
              <c:numCache>
                <c:formatCode>0.0</c:formatCode>
                <c:ptCount val="7"/>
                <c:pt idx="0">
                  <c:v>6.7961165048543686</c:v>
                </c:pt>
                <c:pt idx="1">
                  <c:v>19.417475728155338</c:v>
                </c:pt>
                <c:pt idx="2">
                  <c:v>0</c:v>
                </c:pt>
                <c:pt idx="3">
                  <c:v>0</c:v>
                </c:pt>
                <c:pt idx="4">
                  <c:v>1.941747572815534</c:v>
                </c:pt>
                <c:pt idx="5">
                  <c:v>13.592233009708737</c:v>
                </c:pt>
                <c:pt idx="6">
                  <c:v>58.252427184466022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04-4160-8B72-7B12035BD6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887808"/>
        <c:axId val="107282816"/>
        <c:axId val="0"/>
      </c:bar3DChart>
      <c:catAx>
        <c:axId val="10688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7282816"/>
        <c:crosses val="autoZero"/>
        <c:auto val="1"/>
        <c:lblAlgn val="ctr"/>
        <c:lblOffset val="100"/>
        <c:noMultiLvlLbl val="0"/>
      </c:catAx>
      <c:valAx>
        <c:axId val="107282816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6887808"/>
        <c:crosses val="autoZero"/>
        <c:crossBetween val="between"/>
        <c:majorUnit val="20"/>
      </c:valAx>
    </c:plotArea>
    <c:plotVisOnly val="1"/>
    <c:dispBlanksAs val="gap"/>
    <c:showDLblsOverMax val="0"/>
  </c:chart>
  <c:spPr>
    <a:ln>
      <a:solidFill>
        <a:schemeClr val="tx2">
          <a:lumMod val="75000"/>
        </a:schemeClr>
      </a:solidFill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P6.</a:t>
            </a:r>
            <a:r>
              <a:rPr lang="es-ES" sz="9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Va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tenir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sensació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d'estar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bones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mans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Confiava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els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serveis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que li van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oferir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DADES!$B$10</c:f>
              <c:strCache>
                <c:ptCount val="1"/>
                <c:pt idx="0">
                  <c:v>Va tenir la sensació d'estar en bones mans? Confiava en els serveis que li van oferir?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DADES!$EE$10:$EK$10</c:f>
              <c:strCache>
                <c:ptCount val="7"/>
                <c:pt idx="0">
                  <c:v>en blanc</c:v>
                </c:pt>
                <c:pt idx="1">
                  <c:v>ns/nc</c:v>
                </c:pt>
                <c:pt idx="2">
                  <c:v>molt negatiu</c:v>
                </c:pt>
                <c:pt idx="3">
                  <c:v>negatiu</c:v>
                </c:pt>
                <c:pt idx="4">
                  <c:v>normal</c:v>
                </c:pt>
                <c:pt idx="5">
                  <c:v>positiu</c:v>
                </c:pt>
                <c:pt idx="6">
                  <c:v>molt positiu</c:v>
                </c:pt>
              </c:strCache>
            </c:strRef>
          </c:cat>
          <c:val>
            <c:numRef>
              <c:f>DADES!$DO$10:$DU$10</c:f>
              <c:numCache>
                <c:formatCode>0.0</c:formatCode>
                <c:ptCount val="7"/>
                <c:pt idx="0">
                  <c:v>1.941747572815534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0.970873786407767</c:v>
                </c:pt>
                <c:pt idx="5">
                  <c:v>12.621359223300971</c:v>
                </c:pt>
                <c:pt idx="6">
                  <c:v>84.466019417475735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80-45DD-8550-EBAD18E59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443712"/>
        <c:axId val="107445248"/>
        <c:axId val="0"/>
      </c:bar3DChart>
      <c:catAx>
        <c:axId val="10744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7445248"/>
        <c:crosses val="autoZero"/>
        <c:auto val="1"/>
        <c:lblAlgn val="ctr"/>
        <c:lblOffset val="100"/>
        <c:noMultiLvlLbl val="0"/>
      </c:catAx>
      <c:valAx>
        <c:axId val="107445248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7443712"/>
        <c:crosses val="autoZero"/>
        <c:crossBetween val="between"/>
        <c:majorUnit val="20"/>
      </c:valAx>
    </c:plotArea>
    <c:plotVisOnly val="1"/>
    <c:dispBlanksAs val="gap"/>
    <c:showDLblsOverMax val="0"/>
  </c:chart>
  <c:spPr>
    <a:ln>
      <a:solidFill>
        <a:schemeClr val="tx2">
          <a:lumMod val="75000"/>
        </a:schemeClr>
      </a:solidFill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P7. Es 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va sentir segur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amb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l'atenció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que li van prestar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els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professionals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DADES!$B$11</c:f>
              <c:strCache>
                <c:ptCount val="1"/>
                <c:pt idx="0">
                  <c:v>Es va sentir segur amb l'atenció que li van prestar els professionals?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DADES!$EE$11:$EK$11</c:f>
              <c:strCache>
                <c:ptCount val="7"/>
                <c:pt idx="0">
                  <c:v>en blanc</c:v>
                </c:pt>
                <c:pt idx="1">
                  <c:v>ns/nc</c:v>
                </c:pt>
                <c:pt idx="2">
                  <c:v>molt negatiu</c:v>
                </c:pt>
                <c:pt idx="3">
                  <c:v>negatiu</c:v>
                </c:pt>
                <c:pt idx="4">
                  <c:v>normal</c:v>
                </c:pt>
                <c:pt idx="5">
                  <c:v>positiu</c:v>
                </c:pt>
                <c:pt idx="6">
                  <c:v>molt positiu</c:v>
                </c:pt>
              </c:strCache>
            </c:strRef>
          </c:cat>
          <c:val>
            <c:numRef>
              <c:f>DADES!$DO$11:$DU$11</c:f>
              <c:numCache>
                <c:formatCode>0.0</c:formatCode>
                <c:ptCount val="7"/>
                <c:pt idx="0">
                  <c:v>2.912621359223301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9.7087378640776691</c:v>
                </c:pt>
                <c:pt idx="6">
                  <c:v>87.378640776699029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1B-4991-A9B8-BB39DAD99F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704704"/>
        <c:axId val="107706240"/>
        <c:axId val="0"/>
      </c:bar3DChart>
      <c:catAx>
        <c:axId val="10770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ES"/>
          </a:p>
        </c:txPr>
        <c:crossAx val="107706240"/>
        <c:crosses val="autoZero"/>
        <c:auto val="1"/>
        <c:lblAlgn val="ctr"/>
        <c:lblOffset val="100"/>
        <c:noMultiLvlLbl val="0"/>
      </c:catAx>
      <c:valAx>
        <c:axId val="107706240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7704704"/>
        <c:crosses val="autoZero"/>
        <c:crossBetween val="between"/>
        <c:majorUnit val="20"/>
      </c:valAx>
    </c:plotArea>
    <c:plotVisOnly val="1"/>
    <c:dispBlanksAs val="gap"/>
    <c:showDLblsOverMax val="0"/>
  </c:chart>
  <c:spPr>
    <a:ln>
      <a:solidFill>
        <a:schemeClr val="tx2">
          <a:lumMod val="75000"/>
        </a:schemeClr>
      </a:solidFill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P8. </a:t>
            </a:r>
            <a:r>
              <a:rPr lang="es-ES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valora la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capacitat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del centre per ajustar-se a les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seves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necessitats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i demandes (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horaris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temps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d'espera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DADES!$B$12</c:f>
              <c:strCache>
                <c:ptCount val="1"/>
                <c:pt idx="0">
                  <c:v>Com valora la capacitat del centre per ajustar-se a les seves necessitats i demandes (horaris, temps d'espera, etc)?</c:v>
                </c:pt>
              </c:strCache>
            </c:strRef>
          </c:tx>
          <c:invertIfNegative val="0"/>
          <c:dLbls>
            <c:dLbl>
              <c:idx val="5"/>
              <c:layout>
                <c:manualLayout>
                  <c:x val="-3.1007751937984496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EDC-425A-837F-3A1C3270E03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EDC-425A-837F-3A1C3270E03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DADES!$EE$12:$EK$12</c:f>
              <c:strCache>
                <c:ptCount val="7"/>
                <c:pt idx="0">
                  <c:v>en blanc</c:v>
                </c:pt>
                <c:pt idx="1">
                  <c:v>ns/nc</c:v>
                </c:pt>
                <c:pt idx="2">
                  <c:v>molt negatiu</c:v>
                </c:pt>
                <c:pt idx="3">
                  <c:v>negatiu</c:v>
                </c:pt>
                <c:pt idx="4">
                  <c:v>normal</c:v>
                </c:pt>
                <c:pt idx="5">
                  <c:v>positiu</c:v>
                </c:pt>
                <c:pt idx="6">
                  <c:v>molt positiu</c:v>
                </c:pt>
              </c:strCache>
            </c:strRef>
          </c:cat>
          <c:val>
            <c:numRef>
              <c:f>DADES!$DO$12:$DU$12</c:f>
              <c:numCache>
                <c:formatCode>0.0</c:formatCode>
                <c:ptCount val="7"/>
                <c:pt idx="0">
                  <c:v>1.941747572815534</c:v>
                </c:pt>
                <c:pt idx="1">
                  <c:v>1.941747572815534</c:v>
                </c:pt>
                <c:pt idx="2">
                  <c:v>0</c:v>
                </c:pt>
                <c:pt idx="3">
                  <c:v>0</c:v>
                </c:pt>
                <c:pt idx="4">
                  <c:v>3.883495145631068</c:v>
                </c:pt>
                <c:pt idx="5">
                  <c:v>35.922330097087375</c:v>
                </c:pt>
                <c:pt idx="6">
                  <c:v>56.310679611650485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E2-424A-A569-08EE89708E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8604800"/>
        <c:axId val="108610688"/>
        <c:axId val="0"/>
      </c:bar3DChart>
      <c:catAx>
        <c:axId val="10860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8610688"/>
        <c:crosses val="autoZero"/>
        <c:auto val="1"/>
        <c:lblAlgn val="ctr"/>
        <c:lblOffset val="100"/>
        <c:noMultiLvlLbl val="0"/>
      </c:catAx>
      <c:valAx>
        <c:axId val="108610688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8604800"/>
        <c:crosses val="autoZero"/>
        <c:crossBetween val="between"/>
        <c:majorUnit val="20"/>
        <c:minorUnit val="5"/>
      </c:valAx>
    </c:plotArea>
    <c:plotVisOnly val="1"/>
    <c:dispBlanksAs val="gap"/>
    <c:showDLblsOverMax val="0"/>
  </c:chart>
  <c:spPr>
    <a:ln>
      <a:solidFill>
        <a:schemeClr val="tx2">
          <a:lumMod val="75000"/>
        </a:schemeClr>
      </a:solidFill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P9. </a:t>
            </a:r>
            <a:r>
              <a:rPr lang="es-ES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valora el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tracte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personal o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amabilitat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que tenia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amb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vostè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i el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seus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familiars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el personal del centre, en general?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DADES!$B$13</c:f>
              <c:strCache>
                <c:ptCount val="1"/>
                <c:pt idx="0">
                  <c:v>Com valora el tracte personal o amabilitat que tenia amb vostè i el seus familiars el personal del centre, en general?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DADES!$EE$13:$EK$13</c:f>
              <c:strCache>
                <c:ptCount val="7"/>
                <c:pt idx="0">
                  <c:v>en blanc</c:v>
                </c:pt>
                <c:pt idx="1">
                  <c:v>ns/nc</c:v>
                </c:pt>
                <c:pt idx="2">
                  <c:v>molt negatiu</c:v>
                </c:pt>
                <c:pt idx="3">
                  <c:v>negatiu</c:v>
                </c:pt>
                <c:pt idx="4">
                  <c:v>normal</c:v>
                </c:pt>
                <c:pt idx="5">
                  <c:v>positiu</c:v>
                </c:pt>
                <c:pt idx="6">
                  <c:v>molt positiu</c:v>
                </c:pt>
              </c:strCache>
            </c:strRef>
          </c:cat>
          <c:val>
            <c:numRef>
              <c:f>DADES!$DO$13:$DU$13</c:f>
              <c:numCache>
                <c:formatCode>0.0</c:formatCode>
                <c:ptCount val="7"/>
                <c:pt idx="0">
                  <c:v>1.941747572815534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7.766990291262136</c:v>
                </c:pt>
                <c:pt idx="6">
                  <c:v>90.291262135922324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AA-4D6A-AD02-1E0321CF15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096192"/>
        <c:axId val="115097984"/>
        <c:axId val="0"/>
      </c:bar3DChart>
      <c:catAx>
        <c:axId val="11509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15097984"/>
        <c:crosses val="autoZero"/>
        <c:auto val="1"/>
        <c:lblAlgn val="ctr"/>
        <c:lblOffset val="100"/>
        <c:noMultiLvlLbl val="0"/>
      </c:catAx>
      <c:valAx>
        <c:axId val="115097984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15096192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2">
          <a:lumMod val="75000"/>
        </a:schemeClr>
      </a:solidFill>
    </a:ln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P10. </a:t>
            </a:r>
            <a:r>
              <a:rPr lang="es-ES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creu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que es va respectar i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mantenir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confidencialitat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de les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seves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dades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DADES!$B$14</c:f>
              <c:strCache>
                <c:ptCount val="1"/>
                <c:pt idx="0">
                  <c:v>Com creu que es va respectar i mantenir la confidencialitat de les seves dades?</c:v>
                </c:pt>
              </c:strCache>
            </c:strRef>
          </c:tx>
          <c:invertIfNegative val="0"/>
          <c:dLbls>
            <c:dLbl>
              <c:idx val="5"/>
              <c:layout>
                <c:manualLayout>
                  <c:x val="-1.1369377703906225E-16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CFA-435F-A6E8-3E25A755601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3023255813953487E-3"/>
                  <c:y val="-9.25925925925923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CFA-435F-A6E8-3E25A755601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DADES!$EE$14:$EK$14</c:f>
              <c:strCache>
                <c:ptCount val="7"/>
                <c:pt idx="0">
                  <c:v>en blanc</c:v>
                </c:pt>
                <c:pt idx="1">
                  <c:v>ns/nc</c:v>
                </c:pt>
                <c:pt idx="2">
                  <c:v>molt negatiu</c:v>
                </c:pt>
                <c:pt idx="3">
                  <c:v>negatiu</c:v>
                </c:pt>
                <c:pt idx="4">
                  <c:v>normal</c:v>
                </c:pt>
                <c:pt idx="5">
                  <c:v>positiu</c:v>
                </c:pt>
                <c:pt idx="6">
                  <c:v>molt positiu</c:v>
                </c:pt>
              </c:strCache>
            </c:strRef>
          </c:cat>
          <c:val>
            <c:numRef>
              <c:f>DADES!$DO$14:$DU$14</c:f>
              <c:numCache>
                <c:formatCode>0.0</c:formatCode>
                <c:ptCount val="7"/>
                <c:pt idx="0">
                  <c:v>1.941747572815534</c:v>
                </c:pt>
                <c:pt idx="1">
                  <c:v>2.912621359223301</c:v>
                </c:pt>
                <c:pt idx="2">
                  <c:v>0</c:v>
                </c:pt>
                <c:pt idx="3">
                  <c:v>0</c:v>
                </c:pt>
                <c:pt idx="4">
                  <c:v>1.941747572815534</c:v>
                </c:pt>
                <c:pt idx="5">
                  <c:v>14.563106796116505</c:v>
                </c:pt>
                <c:pt idx="6">
                  <c:v>78.640776699029132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97-4C76-8F1D-BB3A585F97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832704"/>
        <c:axId val="115834240"/>
        <c:axId val="0"/>
      </c:bar3DChart>
      <c:catAx>
        <c:axId val="11583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15834240"/>
        <c:crosses val="autoZero"/>
        <c:auto val="1"/>
        <c:lblAlgn val="ctr"/>
        <c:lblOffset val="100"/>
        <c:noMultiLvlLbl val="0"/>
      </c:catAx>
      <c:valAx>
        <c:axId val="115834240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15832704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2">
          <a:lumMod val="75000"/>
        </a:schemeClr>
      </a:solidFill>
    </a:ln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P11. Va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tenir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sensació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disposar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d'informació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suficient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prendre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decisions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respecte a la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seva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malaltia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i el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tractament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DADES!$B$15</c:f>
              <c:strCache>
                <c:ptCount val="1"/>
                <c:pt idx="0">
                  <c:v>Va tenir la sensació de disposar d'informació suficient per prendre decisions respecte a la seva malaltia i el seu tractament?</c:v>
                </c:pt>
              </c:strCache>
            </c:strRef>
          </c:tx>
          <c:invertIfNegative val="0"/>
          <c:dLbls>
            <c:dLbl>
              <c:idx val="6"/>
              <c:layout>
                <c:manualLayout>
                  <c:x val="1.0185067526415994E-16"/>
                  <c:y val="-1.3888888888888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F1A-408B-BAAB-462F2808E01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DADES!$EE$15:$EK$15</c:f>
              <c:strCache>
                <c:ptCount val="7"/>
                <c:pt idx="0">
                  <c:v>en blanc</c:v>
                </c:pt>
                <c:pt idx="1">
                  <c:v>ns/nc</c:v>
                </c:pt>
                <c:pt idx="2">
                  <c:v>molt negatiu</c:v>
                </c:pt>
                <c:pt idx="3">
                  <c:v>negatiu</c:v>
                </c:pt>
                <c:pt idx="4">
                  <c:v>normal</c:v>
                </c:pt>
                <c:pt idx="5">
                  <c:v>positiu</c:v>
                </c:pt>
                <c:pt idx="6">
                  <c:v>molt positiu</c:v>
                </c:pt>
              </c:strCache>
            </c:strRef>
          </c:cat>
          <c:val>
            <c:numRef>
              <c:f>DADES!$DO$15:$DU$15</c:f>
              <c:numCache>
                <c:formatCode>0.0</c:formatCode>
                <c:ptCount val="7"/>
                <c:pt idx="0">
                  <c:v>1.941747572815534</c:v>
                </c:pt>
                <c:pt idx="1">
                  <c:v>1.941747572815534</c:v>
                </c:pt>
                <c:pt idx="2">
                  <c:v>0</c:v>
                </c:pt>
                <c:pt idx="3">
                  <c:v>0</c:v>
                </c:pt>
                <c:pt idx="4">
                  <c:v>3.883495145631068</c:v>
                </c:pt>
                <c:pt idx="5">
                  <c:v>22.33009708737864</c:v>
                </c:pt>
                <c:pt idx="6">
                  <c:v>69.902912621359221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EAC-4D21-993F-88837C8AC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077120"/>
        <c:axId val="117078656"/>
        <c:axId val="0"/>
      </c:bar3DChart>
      <c:catAx>
        <c:axId val="11707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17078656"/>
        <c:crosses val="autoZero"/>
        <c:auto val="1"/>
        <c:lblAlgn val="ctr"/>
        <c:lblOffset val="100"/>
        <c:noMultiLvlLbl val="0"/>
      </c:catAx>
      <c:valAx>
        <c:axId val="117078656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17077120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2">
          <a:lumMod val="75000"/>
        </a:schemeClr>
      </a:solidFill>
    </a:ln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 sz="900"/>
            </a:pPr>
            <a:r>
              <a:rPr lang="es-ES" sz="900"/>
              <a:t>P12. Com creu que es va respectar la seva privacitat i dignitat personal en cada moment del tractament?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DADES!$B$16</c:f>
              <c:strCache>
                <c:ptCount val="1"/>
                <c:pt idx="0">
                  <c:v>Com creu que es va respectar la seva privacitat i dignitat personal en cada moment del tractament?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DADES!$EE$16:$EK$16</c:f>
              <c:strCache>
                <c:ptCount val="7"/>
                <c:pt idx="0">
                  <c:v>en blanc</c:v>
                </c:pt>
                <c:pt idx="1">
                  <c:v>ns/nc</c:v>
                </c:pt>
                <c:pt idx="2">
                  <c:v>molt negatiu</c:v>
                </c:pt>
                <c:pt idx="3">
                  <c:v>negatiu</c:v>
                </c:pt>
                <c:pt idx="4">
                  <c:v>normal</c:v>
                </c:pt>
                <c:pt idx="5">
                  <c:v>positiu</c:v>
                </c:pt>
                <c:pt idx="6">
                  <c:v>molt positiu</c:v>
                </c:pt>
              </c:strCache>
            </c:strRef>
          </c:cat>
          <c:val>
            <c:numRef>
              <c:f>DADES!$DO$16:$DU$16</c:f>
              <c:numCache>
                <c:formatCode>0.0</c:formatCode>
                <c:ptCount val="7"/>
                <c:pt idx="0">
                  <c:v>1.941747572815534</c:v>
                </c:pt>
                <c:pt idx="1">
                  <c:v>0.970873786407767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10.679611650485437</c:v>
                </c:pt>
                <c:pt idx="6">
                  <c:v>86.407766990291265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5B-4F22-A88F-71C6414E1F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383168"/>
        <c:axId val="117384704"/>
        <c:axId val="0"/>
      </c:bar3DChart>
      <c:catAx>
        <c:axId val="11738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ES"/>
          </a:p>
        </c:txPr>
        <c:crossAx val="117384704"/>
        <c:crosses val="autoZero"/>
        <c:auto val="1"/>
        <c:lblAlgn val="ctr"/>
        <c:lblOffset val="100"/>
        <c:noMultiLvlLbl val="0"/>
      </c:catAx>
      <c:valAx>
        <c:axId val="117384704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ES"/>
          </a:p>
        </c:txPr>
        <c:crossAx val="117383168"/>
        <c:crosses val="autoZero"/>
        <c:crossBetween val="between"/>
      </c:valAx>
    </c:plotArea>
    <c:plotVisOnly val="1"/>
    <c:dispBlanksAs val="zero"/>
    <c:showDLblsOverMax val="0"/>
  </c:chart>
  <c:spPr>
    <a:ln>
      <a:solidFill>
        <a:schemeClr val="tx2">
          <a:lumMod val="75000"/>
        </a:schemeClr>
      </a:solidFill>
    </a:ln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P16. </a:t>
            </a:r>
            <a:r>
              <a:rPr lang="es-ES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Valori</a:t>
            </a: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grau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satisfacció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amb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l'atenció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rebuda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utilitzant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una escala de 0 a 10,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el "0" significa gens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satisfet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i el "10"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totalment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satisfet</a:t>
            </a:r>
            <a:endParaRPr lang="es-ES" sz="9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049276098552197"/>
          <c:y val="1.7897091722595078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DADES!$B$20</c:f>
              <c:strCache>
                <c:ptCount val="1"/>
                <c:pt idx="0">
                  <c:v>Valori el seu grau de satisfacció global amb l'atenció rebuda, utilitzant una escala de 0 a 10, on el "0" significa gens satisfet i el "10" totalment satisfet</c:v>
                </c:pt>
              </c:strCache>
            </c:strRef>
          </c:tx>
          <c:invertIfNegative val="0"/>
          <c:dLbls>
            <c:dLbl>
              <c:idx val="9"/>
              <c:layout>
                <c:manualLayout>
                  <c:x val="0"/>
                  <c:y val="-2.3862788963460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B94-4392-8A74-1BDA3B8E1C0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3.5842293906810036E-3"/>
                  <c:y val="-3.5794183445190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B94-4392-8A74-1BDA3B8E1C0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DADES!$EE$20:$EP$20</c:f>
              <c:strCache>
                <c:ptCount val="12"/>
                <c:pt idx="0">
                  <c:v>en blanc</c:v>
                </c:pt>
                <c:pt idx="1">
                  <c:v>ns/nc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</c:strCache>
            </c:strRef>
          </c:cat>
          <c:val>
            <c:numRef>
              <c:f>DADES!$DO$20:$DZ$20</c:f>
              <c:numCache>
                <c:formatCode>0.0</c:formatCode>
                <c:ptCount val="12"/>
                <c:pt idx="0">
                  <c:v>4.8543689320388346</c:v>
                </c:pt>
                <c:pt idx="1">
                  <c:v>0.970873786407767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8.7378640776699026</c:v>
                </c:pt>
                <c:pt idx="10">
                  <c:v>18.446601941747574</c:v>
                </c:pt>
                <c:pt idx="11">
                  <c:v>66.990291262135926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19-4E09-90F1-2EC8BC8C4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850112"/>
        <c:axId val="117851648"/>
        <c:axId val="0"/>
      </c:bar3DChart>
      <c:catAx>
        <c:axId val="11785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17851648"/>
        <c:crosses val="autoZero"/>
        <c:auto val="1"/>
        <c:lblAlgn val="ctr"/>
        <c:lblOffset val="100"/>
        <c:noMultiLvlLbl val="0"/>
      </c:catAx>
      <c:valAx>
        <c:axId val="117851648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17850112"/>
        <c:crosses val="autoZero"/>
        <c:crossBetween val="between"/>
      </c:valAx>
    </c:plotArea>
    <c:plotVisOnly val="1"/>
    <c:dispBlanksAs val="gap"/>
    <c:showDLblsOverMax val="0"/>
  </c:chart>
  <c:spPr>
    <a:ln w="44450">
      <a:solidFill>
        <a:schemeClr val="tx2">
          <a:lumMod val="75000"/>
        </a:schemeClr>
      </a:solidFill>
    </a:ln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P15.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supòsit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vostè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hagués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continuar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visites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vostè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pogués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escollir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tornaria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aquest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DADES!$B$19</c:f>
              <c:strCache>
                <c:ptCount val="1"/>
                <c:pt idx="0">
                  <c:v>En el supòsit que vostè hagués de continuar amb les visites, i vostè pogués escollir el centre, tornaria a aquest centre?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2BC2-432A-B0EB-545659C03D57}"/>
              </c:ext>
            </c:extLst>
          </c:dPt>
          <c:dPt>
            <c:idx val="1"/>
            <c:bubble3D val="0"/>
            <c:spPr>
              <a:solidFill>
                <a:srgbClr val="FFD54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BC2-432A-B0EB-545659C03D57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BC2-432A-B0EB-545659C03D57}"/>
              </c:ext>
            </c:extLst>
          </c:dPt>
          <c:dLbls>
            <c:dLbl>
              <c:idx val="1"/>
              <c:layout>
                <c:manualLayout>
                  <c:x val="4.7307831405112563E-2"/>
                  <c:y val="-8.58768790264853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BC2-432A-B0EB-545659C03D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9085518471173369E-2"/>
                  <c:y val="-0.28303650680028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BC2-432A-B0EB-545659C03D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DADES!$EB$4:$ED$4</c:f>
              <c:strCache>
                <c:ptCount val="3"/>
                <c:pt idx="0">
                  <c:v>negatius</c:v>
                </c:pt>
                <c:pt idx="1">
                  <c:v>neutres</c:v>
                </c:pt>
                <c:pt idx="2">
                  <c:v>positius</c:v>
                </c:pt>
              </c:strCache>
            </c:strRef>
          </c:cat>
          <c:val>
            <c:numRef>
              <c:f>DADES!$EB$19:$ED$19</c:f>
              <c:numCache>
                <c:formatCode>0.0</c:formatCode>
                <c:ptCount val="3"/>
                <c:pt idx="0">
                  <c:v>0</c:v>
                </c:pt>
                <c:pt idx="1">
                  <c:v>0.970873786407767</c:v>
                </c:pt>
                <c:pt idx="2">
                  <c:v>96.116504854368927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C2-432A-B0EB-545659C03D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44450" cap="flat" cmpd="sng" algn="ctr">
      <a:solidFill>
        <a:schemeClr val="tx2">
          <a:lumMod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 rot="0" vert="horz"/>
        <a:lstStyle/>
        <a:p>
          <a:pPr>
            <a:defRPr sz="1100">
              <a:latin typeface="Arial" panose="020B0604020202020204" pitchFamily="34" charset="0"/>
              <a:cs typeface="Arial" panose="020B0604020202020204" pitchFamily="34" charset="0"/>
            </a:defRPr>
          </a:pPr>
          <a:endParaRPr lang="es-ES"/>
        </a:p>
      </c:txPr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252343297494459E-2"/>
          <c:y val="0.21892761228166716"/>
          <c:w val="0.88794730253501697"/>
          <c:h val="0.56474479922710097"/>
        </c:manualLayout>
      </c:layout>
      <c:pie3DChart>
        <c:varyColors val="1"/>
        <c:ser>
          <c:idx val="0"/>
          <c:order val="0"/>
          <c:tx>
            <c:strRef>
              <c:f>DADES!$EZ$2</c:f>
              <c:strCache>
                <c:ptCount val="1"/>
                <c:pt idx="0">
                  <c:v>PACIENT/ACOMPANYANT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7B2E-481D-B789-1746E2513AD3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7B2E-481D-B789-1746E2513AD3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7B2E-481D-B789-1746E2513AD3}"/>
              </c:ext>
            </c:extLst>
          </c:dPt>
          <c:dLbls>
            <c:dLbl>
              <c:idx val="1"/>
              <c:layout>
                <c:manualLayout>
                  <c:x val="2.1207567804024548E-2"/>
                  <c:y val="1.671843102945467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B2E-481D-B789-1746E2513AD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DADES!$EZ$3:$FB$3</c:f>
              <c:strCache>
                <c:ptCount val="3"/>
                <c:pt idx="0">
                  <c:v>pacients</c:v>
                </c:pt>
                <c:pt idx="1">
                  <c:v>acompanyant</c:v>
                </c:pt>
                <c:pt idx="2">
                  <c:v>en blanc</c:v>
                </c:pt>
              </c:strCache>
            </c:strRef>
          </c:cat>
          <c:val>
            <c:numRef>
              <c:f>DADES!$EZ$5:$FB$5</c:f>
              <c:numCache>
                <c:formatCode>0.0</c:formatCode>
                <c:ptCount val="3"/>
                <c:pt idx="0">
                  <c:v>94.174757281553397</c:v>
                </c:pt>
                <c:pt idx="1">
                  <c:v>0.970873786407767</c:v>
                </c:pt>
                <c:pt idx="2">
                  <c:v>4.8543689320388346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44-4788-BBD7-DDFB4FC4B99F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</c:plotArea>
    <c:legend>
      <c:legendPos val="b"/>
      <c:layout/>
      <c:overlay val="0"/>
      <c:txPr>
        <a:bodyPr rot="0" vert="horz"/>
        <a:lstStyle/>
        <a:p>
          <a:pPr>
            <a:defRPr sz="1100">
              <a:latin typeface="Arial" panose="020B0604020202020204" pitchFamily="34" charset="0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P13. </a:t>
            </a:r>
            <a:r>
              <a:rPr lang="es-ES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valora la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comoditat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de la sala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d'espera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i/o la sala de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tractament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DADES!$B$17</c:f>
              <c:strCache>
                <c:ptCount val="1"/>
                <c:pt idx="0">
                  <c:v>Com valora la comoditat de la sala d'espera i/o la sala de tractament?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DADES!$EE$17:$EK$17</c:f>
              <c:strCache>
                <c:ptCount val="7"/>
                <c:pt idx="0">
                  <c:v>en blanc</c:v>
                </c:pt>
                <c:pt idx="1">
                  <c:v>ns/nc</c:v>
                </c:pt>
                <c:pt idx="2">
                  <c:v>molt negatiu</c:v>
                </c:pt>
                <c:pt idx="3">
                  <c:v>negatiu</c:v>
                </c:pt>
                <c:pt idx="4">
                  <c:v>normal</c:v>
                </c:pt>
                <c:pt idx="5">
                  <c:v>positiu</c:v>
                </c:pt>
                <c:pt idx="6">
                  <c:v>molt positiu</c:v>
                </c:pt>
              </c:strCache>
            </c:strRef>
          </c:cat>
          <c:val>
            <c:numRef>
              <c:f>DADES!$DO$17:$DU$17</c:f>
              <c:numCache>
                <c:formatCode>0.0</c:formatCode>
                <c:ptCount val="7"/>
                <c:pt idx="0">
                  <c:v>3.883495145631068</c:v>
                </c:pt>
                <c:pt idx="1">
                  <c:v>0</c:v>
                </c:pt>
                <c:pt idx="2">
                  <c:v>0</c:v>
                </c:pt>
                <c:pt idx="3">
                  <c:v>1.941747572815534</c:v>
                </c:pt>
                <c:pt idx="4">
                  <c:v>15.533980582524272</c:v>
                </c:pt>
                <c:pt idx="5">
                  <c:v>26.21359223300971</c:v>
                </c:pt>
                <c:pt idx="6">
                  <c:v>52.427184466019419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5D-436E-88F5-D112E34AB1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262464"/>
        <c:axId val="123264000"/>
        <c:axId val="0"/>
      </c:bar3DChart>
      <c:catAx>
        <c:axId val="12326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23264000"/>
        <c:crosses val="autoZero"/>
        <c:auto val="1"/>
        <c:lblAlgn val="ctr"/>
        <c:lblOffset val="100"/>
        <c:noMultiLvlLbl val="0"/>
      </c:catAx>
      <c:valAx>
        <c:axId val="123264000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23262464"/>
        <c:crosses val="autoZero"/>
        <c:crossBetween val="between"/>
        <c:majorUnit val="20"/>
      </c:valAx>
    </c:plotArea>
    <c:plotVisOnly val="1"/>
    <c:dispBlanksAs val="gap"/>
    <c:showDLblsOverMax val="0"/>
  </c:chart>
  <c:spPr>
    <a:ln>
      <a:solidFill>
        <a:schemeClr val="tx2">
          <a:lumMod val="75000"/>
        </a:schemeClr>
      </a:solidFill>
    </a:ln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P14. </a:t>
            </a:r>
            <a:r>
              <a:rPr lang="es-ES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valora la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neteja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de les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dependències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DADES!$B$18</c:f>
              <c:strCache>
                <c:ptCount val="1"/>
                <c:pt idx="0">
                  <c:v>Com valora la neteja de les dependències?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DADES!$EE$18:$EK$18</c:f>
              <c:strCache>
                <c:ptCount val="7"/>
                <c:pt idx="0">
                  <c:v>en blanc</c:v>
                </c:pt>
                <c:pt idx="1">
                  <c:v>ns/nc</c:v>
                </c:pt>
                <c:pt idx="2">
                  <c:v>molt negatiu</c:v>
                </c:pt>
                <c:pt idx="3">
                  <c:v>negatiu</c:v>
                </c:pt>
                <c:pt idx="4">
                  <c:v>normal</c:v>
                </c:pt>
                <c:pt idx="5">
                  <c:v>positiu</c:v>
                </c:pt>
                <c:pt idx="6">
                  <c:v>molt positiu</c:v>
                </c:pt>
              </c:strCache>
            </c:strRef>
          </c:cat>
          <c:val>
            <c:numRef>
              <c:f>DADES!$DO$18:$DU$18</c:f>
              <c:numCache>
                <c:formatCode>0.0</c:formatCode>
                <c:ptCount val="7"/>
                <c:pt idx="0">
                  <c:v>2.912621359223301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25.242718446601941</c:v>
                </c:pt>
                <c:pt idx="6">
                  <c:v>71.84466019417475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FFD-48DE-AEFC-9FEB5AE89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539456"/>
        <c:axId val="123540992"/>
        <c:axId val="0"/>
      </c:bar3DChart>
      <c:catAx>
        <c:axId val="12353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23540992"/>
        <c:crosses val="autoZero"/>
        <c:auto val="1"/>
        <c:lblAlgn val="ctr"/>
        <c:lblOffset val="100"/>
        <c:noMultiLvlLbl val="0"/>
      </c:catAx>
      <c:valAx>
        <c:axId val="123540992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23539456"/>
        <c:crosses val="autoZero"/>
        <c:crossBetween val="between"/>
        <c:majorUnit val="20"/>
      </c:valAx>
    </c:plotArea>
    <c:plotVisOnly val="1"/>
    <c:dispBlanksAs val="gap"/>
    <c:showDLblsOverMax val="0"/>
  </c:chart>
  <c:spPr>
    <a:ln>
      <a:solidFill>
        <a:schemeClr val="tx2">
          <a:lumMod val="75000"/>
        </a:schemeClr>
      </a:solidFill>
    </a:ln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345999763260427"/>
          <c:y val="0.2169461532257958"/>
          <c:w val="0.41223597960670066"/>
          <c:h val="0.68856529492341345"/>
        </c:manualLayout>
      </c:layout>
      <c:radarChart>
        <c:radarStyle val="marker"/>
        <c:varyColors val="0"/>
        <c:ser>
          <c:idx val="2"/>
          <c:order val="0"/>
          <c:tx>
            <c:v>75</c:v>
          </c:tx>
          <c:spPr>
            <a:ln w="22225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'ico + broggi'!$A$3:$A$16</c:f>
              <c:strCache>
                <c:ptCount val="14"/>
                <c:pt idx="0">
                  <c:v>Va entendre tota la informació i explicacions que els professionals li van donar sobre la seva malaltia i el seu tractament?</c:v>
                </c:pt>
                <c:pt idx="1">
                  <c:v>Creu que ha tingut accés -al llarg del seu tractament- a tots els serveis que requereix el seu estat de salut?</c:v>
                </c:pt>
                <c:pt idx="2">
                  <c:v>Com valora el temps que va haver d'esperar des del moment que li van dir que havia de fer-se el tractament fins al dia que el va iniciar?</c:v>
                </c:pt>
                <c:pt idx="3">
                  <c:v>Li van informar sobre què hauria de fer en cas d'urgència i/o necessitat de consulta?</c:v>
                </c:pt>
                <c:pt idx="4">
                  <c:v>Un cop acabat el seu tractament, l'han informat del què havia de fer (visites, controls, etc.)?</c:v>
                </c:pt>
                <c:pt idx="5">
                  <c:v>Va tenir la sensació d'estar en bones mans? Confiava en els serveis que li van oferir?</c:v>
                </c:pt>
                <c:pt idx="6">
                  <c:v>Es va sentir segur amb l'atenció que li van prestar els professionals?</c:v>
                </c:pt>
                <c:pt idx="7">
                  <c:v>Com valora la capacitat del centre per ajustar-se a les seves necessitats i demandes (horaris, temps d'espera, etc)?</c:v>
                </c:pt>
                <c:pt idx="8">
                  <c:v>Com valora el tracte personal o amabilitat que tenia amb vostè i el seus familiars el personal del centre, en general?</c:v>
                </c:pt>
                <c:pt idx="9">
                  <c:v>Com creu que es va respectar i mantenir la confidencialitat de les seves dades?</c:v>
                </c:pt>
                <c:pt idx="10">
                  <c:v>Va tenir la sensació de disposar d'informació suficient per prendre decisions respecte a la seva malaltia i el seu tractament?</c:v>
                </c:pt>
                <c:pt idx="11">
                  <c:v>Com creu que es va respectar la seva privacitat i dignitat personal en cada moment del tractament?</c:v>
                </c:pt>
                <c:pt idx="12">
                  <c:v>Com valora la comoditat de la sala d'espera i/o la sala de tractament?</c:v>
                </c:pt>
                <c:pt idx="13">
                  <c:v>Com valora la neteja de les dependències?</c:v>
                </c:pt>
              </c:strCache>
            </c:strRef>
          </c:cat>
          <c:val>
            <c:numRef>
              <c:f>'ico + broggi'!$N$3:$N$16</c:f>
              <c:numCache>
                <c:formatCode>General</c:formatCode>
                <c:ptCount val="14"/>
                <c:pt idx="0">
                  <c:v>75</c:v>
                </c:pt>
                <c:pt idx="1">
                  <c:v>75</c:v>
                </c:pt>
                <c:pt idx="2">
                  <c:v>75</c:v>
                </c:pt>
                <c:pt idx="3">
                  <c:v>75</c:v>
                </c:pt>
                <c:pt idx="4">
                  <c:v>75</c:v>
                </c:pt>
                <c:pt idx="5">
                  <c:v>75</c:v>
                </c:pt>
                <c:pt idx="6">
                  <c:v>75</c:v>
                </c:pt>
                <c:pt idx="7">
                  <c:v>75</c:v>
                </c:pt>
                <c:pt idx="8">
                  <c:v>75</c:v>
                </c:pt>
                <c:pt idx="9">
                  <c:v>75</c:v>
                </c:pt>
                <c:pt idx="10">
                  <c:v>75</c:v>
                </c:pt>
                <c:pt idx="11">
                  <c:v>75</c:v>
                </c:pt>
                <c:pt idx="12">
                  <c:v>75</c:v>
                </c:pt>
                <c:pt idx="13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5D-485A-8F8B-B69A6EB7B76E}"/>
            </c:ext>
          </c:extLst>
        </c:ser>
        <c:ser>
          <c:idx val="3"/>
          <c:order val="1"/>
          <c:tx>
            <c:v>90</c:v>
          </c:tx>
          <c:spPr>
            <a:ln w="22225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'ico + broggi'!$A$3:$A$16</c:f>
              <c:strCache>
                <c:ptCount val="14"/>
                <c:pt idx="0">
                  <c:v>Va entendre tota la informació i explicacions que els professionals li van donar sobre la seva malaltia i el seu tractament?</c:v>
                </c:pt>
                <c:pt idx="1">
                  <c:v>Creu que ha tingut accés -al llarg del seu tractament- a tots els serveis que requereix el seu estat de salut?</c:v>
                </c:pt>
                <c:pt idx="2">
                  <c:v>Com valora el temps que va haver d'esperar des del moment que li van dir que havia de fer-se el tractament fins al dia que el va iniciar?</c:v>
                </c:pt>
                <c:pt idx="3">
                  <c:v>Li van informar sobre què hauria de fer en cas d'urgència i/o necessitat de consulta?</c:v>
                </c:pt>
                <c:pt idx="4">
                  <c:v>Un cop acabat el seu tractament, l'han informat del què havia de fer (visites, controls, etc.)?</c:v>
                </c:pt>
                <c:pt idx="5">
                  <c:v>Va tenir la sensació d'estar en bones mans? Confiava en els serveis que li van oferir?</c:v>
                </c:pt>
                <c:pt idx="6">
                  <c:v>Es va sentir segur amb l'atenció que li van prestar els professionals?</c:v>
                </c:pt>
                <c:pt idx="7">
                  <c:v>Com valora la capacitat del centre per ajustar-se a les seves necessitats i demandes (horaris, temps d'espera, etc)?</c:v>
                </c:pt>
                <c:pt idx="8">
                  <c:v>Com valora el tracte personal o amabilitat que tenia amb vostè i el seus familiars el personal del centre, en general?</c:v>
                </c:pt>
                <c:pt idx="9">
                  <c:v>Com creu que es va respectar i mantenir la confidencialitat de les seves dades?</c:v>
                </c:pt>
                <c:pt idx="10">
                  <c:v>Va tenir la sensació de disposar d'informació suficient per prendre decisions respecte a la seva malaltia i el seu tractament?</c:v>
                </c:pt>
                <c:pt idx="11">
                  <c:v>Com creu que es va respectar la seva privacitat i dignitat personal en cada moment del tractament?</c:v>
                </c:pt>
                <c:pt idx="12">
                  <c:v>Com valora la comoditat de la sala d'espera i/o la sala de tractament?</c:v>
                </c:pt>
                <c:pt idx="13">
                  <c:v>Com valora la neteja de les dependències?</c:v>
                </c:pt>
              </c:strCache>
            </c:strRef>
          </c:cat>
          <c:val>
            <c:numRef>
              <c:f>'ico + broggi'!$O$3:$O$16</c:f>
              <c:numCache>
                <c:formatCode>General</c:formatCode>
                <c:ptCount val="14"/>
                <c:pt idx="0">
                  <c:v>90</c:v>
                </c:pt>
                <c:pt idx="1">
                  <c:v>90</c:v>
                </c:pt>
                <c:pt idx="2">
                  <c:v>90</c:v>
                </c:pt>
                <c:pt idx="3">
                  <c:v>90</c:v>
                </c:pt>
                <c:pt idx="4">
                  <c:v>90</c:v>
                </c:pt>
                <c:pt idx="5">
                  <c:v>90</c:v>
                </c:pt>
                <c:pt idx="6">
                  <c:v>90</c:v>
                </c:pt>
                <c:pt idx="7">
                  <c:v>90</c:v>
                </c:pt>
                <c:pt idx="8">
                  <c:v>90</c:v>
                </c:pt>
                <c:pt idx="9">
                  <c:v>90</c:v>
                </c:pt>
                <c:pt idx="10">
                  <c:v>90</c:v>
                </c:pt>
                <c:pt idx="11">
                  <c:v>90</c:v>
                </c:pt>
                <c:pt idx="12">
                  <c:v>90</c:v>
                </c:pt>
                <c:pt idx="13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65D-485A-8F8B-B69A6EB7B76E}"/>
            </c:ext>
          </c:extLst>
        </c:ser>
        <c:ser>
          <c:idx val="0"/>
          <c:order val="2"/>
          <c:tx>
            <c:strRef>
              <c:f>'ico + broggi'!$B$1</c:f>
              <c:strCache>
                <c:ptCount val="1"/>
                <c:pt idx="0">
                  <c:v>Girona</c:v>
                </c:pt>
              </c:strCache>
            </c:strRef>
          </c:tx>
          <c:spPr>
            <a:ln w="28575">
              <a:solidFill>
                <a:schemeClr val="accent5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'ico + broggi'!$A$3:$A$16</c:f>
              <c:strCache>
                <c:ptCount val="14"/>
                <c:pt idx="0">
                  <c:v>Va entendre tota la informació i explicacions que els professionals li van donar sobre la seva malaltia i el seu tractament?</c:v>
                </c:pt>
                <c:pt idx="1">
                  <c:v>Creu que ha tingut accés -al llarg del seu tractament- a tots els serveis que requereix el seu estat de salut?</c:v>
                </c:pt>
                <c:pt idx="2">
                  <c:v>Com valora el temps que va haver d'esperar des del moment que li van dir que havia de fer-se el tractament fins al dia que el va iniciar?</c:v>
                </c:pt>
                <c:pt idx="3">
                  <c:v>Li van informar sobre què hauria de fer en cas d'urgència i/o necessitat de consulta?</c:v>
                </c:pt>
                <c:pt idx="4">
                  <c:v>Un cop acabat el seu tractament, l'han informat del què havia de fer (visites, controls, etc.)?</c:v>
                </c:pt>
                <c:pt idx="5">
                  <c:v>Va tenir la sensació d'estar en bones mans? Confiava en els serveis que li van oferir?</c:v>
                </c:pt>
                <c:pt idx="6">
                  <c:v>Es va sentir segur amb l'atenció que li van prestar els professionals?</c:v>
                </c:pt>
                <c:pt idx="7">
                  <c:v>Com valora la capacitat del centre per ajustar-se a les seves necessitats i demandes (horaris, temps d'espera, etc)?</c:v>
                </c:pt>
                <c:pt idx="8">
                  <c:v>Com valora el tracte personal o amabilitat que tenia amb vostè i el seus familiars el personal del centre, en general?</c:v>
                </c:pt>
                <c:pt idx="9">
                  <c:v>Com creu que es va respectar i mantenir la confidencialitat de les seves dades?</c:v>
                </c:pt>
                <c:pt idx="10">
                  <c:v>Va tenir la sensació de disposar d'informació suficient per prendre decisions respecte a la seva malaltia i el seu tractament?</c:v>
                </c:pt>
                <c:pt idx="11">
                  <c:v>Com creu que es va respectar la seva privacitat i dignitat personal en cada moment del tractament?</c:v>
                </c:pt>
                <c:pt idx="12">
                  <c:v>Com valora la comoditat de la sala d'espera i/o la sala de tractament?</c:v>
                </c:pt>
                <c:pt idx="13">
                  <c:v>Com valora la neteja de les dependències?</c:v>
                </c:pt>
              </c:strCache>
            </c:strRef>
          </c:cat>
          <c:val>
            <c:numRef>
              <c:f>'ico + broggi'!$D$3:$D$16</c:f>
              <c:numCache>
                <c:formatCode>0.0</c:formatCode>
                <c:ptCount val="14"/>
                <c:pt idx="0">
                  <c:v>90.51383399209486</c:v>
                </c:pt>
                <c:pt idx="1">
                  <c:v>88.142292490118578</c:v>
                </c:pt>
                <c:pt idx="2">
                  <c:v>84.584980237154156</c:v>
                </c:pt>
                <c:pt idx="3">
                  <c:v>84.584980237154156</c:v>
                </c:pt>
                <c:pt idx="4">
                  <c:v>62.845849802371546</c:v>
                </c:pt>
                <c:pt idx="5">
                  <c:v>92.885375494071155</c:v>
                </c:pt>
                <c:pt idx="6">
                  <c:v>91.304347826086953</c:v>
                </c:pt>
                <c:pt idx="7">
                  <c:v>84.584980237154156</c:v>
                </c:pt>
                <c:pt idx="8">
                  <c:v>94.071146245059282</c:v>
                </c:pt>
                <c:pt idx="9">
                  <c:v>85.770750988142296</c:v>
                </c:pt>
                <c:pt idx="10">
                  <c:v>85.37549407114625</c:v>
                </c:pt>
                <c:pt idx="11">
                  <c:v>88.932806324110672</c:v>
                </c:pt>
                <c:pt idx="12">
                  <c:v>82.608695652173921</c:v>
                </c:pt>
                <c:pt idx="13">
                  <c:v>89.723320158102766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65D-485A-8F8B-B69A6EB7B76E}"/>
            </c:ext>
          </c:extLst>
        </c:ser>
        <c:ser>
          <c:idx val="1"/>
          <c:order val="3"/>
          <c:tx>
            <c:strRef>
              <c:f>'ico + broggi'!$H$1</c:f>
              <c:strCache>
                <c:ptCount val="1"/>
                <c:pt idx="0">
                  <c:v>Badalona</c:v>
                </c:pt>
              </c:strCache>
            </c:strRef>
          </c:tx>
          <c:spPr>
            <a:ln w="28575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strRef>
              <c:f>'ico + broggi'!$A$3:$A$16</c:f>
              <c:strCache>
                <c:ptCount val="14"/>
                <c:pt idx="0">
                  <c:v>Va entendre tota la informació i explicacions que els professionals li van donar sobre la seva malaltia i el seu tractament?</c:v>
                </c:pt>
                <c:pt idx="1">
                  <c:v>Creu que ha tingut accés -al llarg del seu tractament- a tots els serveis que requereix el seu estat de salut?</c:v>
                </c:pt>
                <c:pt idx="2">
                  <c:v>Com valora el temps que va haver d'esperar des del moment que li van dir que havia de fer-se el tractament fins al dia que el va iniciar?</c:v>
                </c:pt>
                <c:pt idx="3">
                  <c:v>Li van informar sobre què hauria de fer en cas d'urgència i/o necessitat de consulta?</c:v>
                </c:pt>
                <c:pt idx="4">
                  <c:v>Un cop acabat el seu tractament, l'han informat del què havia de fer (visites, controls, etc.)?</c:v>
                </c:pt>
                <c:pt idx="5">
                  <c:v>Va tenir la sensació d'estar en bones mans? Confiava en els serveis que li van oferir?</c:v>
                </c:pt>
                <c:pt idx="6">
                  <c:v>Es va sentir segur amb l'atenció que li van prestar els professionals?</c:v>
                </c:pt>
                <c:pt idx="7">
                  <c:v>Com valora la capacitat del centre per ajustar-se a les seves necessitats i demandes (horaris, temps d'espera, etc)?</c:v>
                </c:pt>
                <c:pt idx="8">
                  <c:v>Com valora el tracte personal o amabilitat que tenia amb vostè i el seus familiars el personal del centre, en general?</c:v>
                </c:pt>
                <c:pt idx="9">
                  <c:v>Com creu que es va respectar i mantenir la confidencialitat de les seves dades?</c:v>
                </c:pt>
                <c:pt idx="10">
                  <c:v>Va tenir la sensació de disposar d'informació suficient per prendre decisions respecte a la seva malaltia i el seu tractament?</c:v>
                </c:pt>
                <c:pt idx="11">
                  <c:v>Com creu que es va respectar la seva privacitat i dignitat personal en cada moment del tractament?</c:v>
                </c:pt>
                <c:pt idx="12">
                  <c:v>Com valora la comoditat de la sala d'espera i/o la sala de tractament?</c:v>
                </c:pt>
                <c:pt idx="13">
                  <c:v>Com valora la neteja de les dependències?</c:v>
                </c:pt>
              </c:strCache>
            </c:strRef>
          </c:cat>
          <c:val>
            <c:numRef>
              <c:f>'ico + broggi'!$J$3:$J$16</c:f>
              <c:numCache>
                <c:formatCode>0.0</c:formatCode>
                <c:ptCount val="14"/>
                <c:pt idx="0">
                  <c:v>91.269841269841265</c:v>
                </c:pt>
                <c:pt idx="1">
                  <c:v>87.301587301587304</c:v>
                </c:pt>
                <c:pt idx="2">
                  <c:v>85.714285714285708</c:v>
                </c:pt>
                <c:pt idx="3">
                  <c:v>88.095238095238102</c:v>
                </c:pt>
                <c:pt idx="4">
                  <c:v>67.460317460317469</c:v>
                </c:pt>
                <c:pt idx="5">
                  <c:v>93.650793650793645</c:v>
                </c:pt>
                <c:pt idx="6">
                  <c:v>92.063492063492063</c:v>
                </c:pt>
                <c:pt idx="7">
                  <c:v>80.952380952380949</c:v>
                </c:pt>
                <c:pt idx="8">
                  <c:v>96.031746031746025</c:v>
                </c:pt>
                <c:pt idx="9">
                  <c:v>94.444444444444443</c:v>
                </c:pt>
                <c:pt idx="10">
                  <c:v>92.857142857142861</c:v>
                </c:pt>
                <c:pt idx="11">
                  <c:v>92.063492063492049</c:v>
                </c:pt>
                <c:pt idx="12">
                  <c:v>72.222222222222229</c:v>
                </c:pt>
                <c:pt idx="13">
                  <c:v>91.269841269841265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65D-485A-8F8B-B69A6EB7B76E}"/>
            </c:ext>
          </c:extLst>
        </c:ser>
        <c:ser>
          <c:idx val="4"/>
          <c:order val="4"/>
          <c:tx>
            <c:strRef>
              <c:f>'ico + broggi'!$E$1:$G$1</c:f>
              <c:strCache>
                <c:ptCount val="1"/>
                <c:pt idx="0">
                  <c:v>Hospitalet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none"/>
          </c:marker>
          <c:cat>
            <c:strRef>
              <c:f>'ico + broggi'!$A$3:$A$16</c:f>
              <c:strCache>
                <c:ptCount val="14"/>
                <c:pt idx="0">
                  <c:v>Va entendre tota la informació i explicacions que els professionals li van donar sobre la seva malaltia i el seu tractament?</c:v>
                </c:pt>
                <c:pt idx="1">
                  <c:v>Creu que ha tingut accés -al llarg del seu tractament- a tots els serveis que requereix el seu estat de salut?</c:v>
                </c:pt>
                <c:pt idx="2">
                  <c:v>Com valora el temps que va haver d'esperar des del moment que li van dir que havia de fer-se el tractament fins al dia que el va iniciar?</c:v>
                </c:pt>
                <c:pt idx="3">
                  <c:v>Li van informar sobre què hauria de fer en cas d'urgència i/o necessitat de consulta?</c:v>
                </c:pt>
                <c:pt idx="4">
                  <c:v>Un cop acabat el seu tractament, l'han informat del què havia de fer (visites, controls, etc.)?</c:v>
                </c:pt>
                <c:pt idx="5">
                  <c:v>Va tenir la sensació d'estar en bones mans? Confiava en els serveis que li van oferir?</c:v>
                </c:pt>
                <c:pt idx="6">
                  <c:v>Es va sentir segur amb l'atenció que li van prestar els professionals?</c:v>
                </c:pt>
                <c:pt idx="7">
                  <c:v>Com valora la capacitat del centre per ajustar-se a les seves necessitats i demandes (horaris, temps d'espera, etc)?</c:v>
                </c:pt>
                <c:pt idx="8">
                  <c:v>Com valora el tracte personal o amabilitat que tenia amb vostè i el seus familiars el personal del centre, en general?</c:v>
                </c:pt>
                <c:pt idx="9">
                  <c:v>Com creu que es va respectar i mantenir la confidencialitat de les seves dades?</c:v>
                </c:pt>
                <c:pt idx="10">
                  <c:v>Va tenir la sensació de disposar d'informació suficient per prendre decisions respecte a la seva malaltia i el seu tractament?</c:v>
                </c:pt>
                <c:pt idx="11">
                  <c:v>Com creu que es va respectar la seva privacitat i dignitat personal en cada moment del tractament?</c:v>
                </c:pt>
                <c:pt idx="12">
                  <c:v>Com valora la comoditat de la sala d'espera i/o la sala de tractament?</c:v>
                </c:pt>
                <c:pt idx="13">
                  <c:v>Com valora la neteja de les dependències?</c:v>
                </c:pt>
              </c:strCache>
            </c:strRef>
          </c:cat>
          <c:val>
            <c:numRef>
              <c:f>'ico + broggi'!$G$3:$G$16</c:f>
              <c:numCache>
                <c:formatCode>0.0</c:formatCode>
                <c:ptCount val="14"/>
                <c:pt idx="0">
                  <c:v>86.84210526315789</c:v>
                </c:pt>
                <c:pt idx="1">
                  <c:v>86.84210526315789</c:v>
                </c:pt>
                <c:pt idx="2">
                  <c:v>78.94736842105263</c:v>
                </c:pt>
                <c:pt idx="3">
                  <c:v>86.84210526315789</c:v>
                </c:pt>
                <c:pt idx="4">
                  <c:v>50</c:v>
                </c:pt>
                <c:pt idx="5">
                  <c:v>92.10526315789474</c:v>
                </c:pt>
                <c:pt idx="6">
                  <c:v>86.84210526315789</c:v>
                </c:pt>
                <c:pt idx="7">
                  <c:v>71.05263157894737</c:v>
                </c:pt>
                <c:pt idx="8">
                  <c:v>86.84210526315789</c:v>
                </c:pt>
                <c:pt idx="9">
                  <c:v>78.94736842105263</c:v>
                </c:pt>
                <c:pt idx="10">
                  <c:v>86.84210526315789</c:v>
                </c:pt>
                <c:pt idx="11">
                  <c:v>86.84210526315789</c:v>
                </c:pt>
                <c:pt idx="12">
                  <c:v>68.421052631578945</c:v>
                </c:pt>
                <c:pt idx="13">
                  <c:v>89.473684210526315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65D-485A-8F8B-B69A6EB7B76E}"/>
            </c:ext>
          </c:extLst>
        </c:ser>
        <c:ser>
          <c:idx val="5"/>
          <c:order val="5"/>
          <c:tx>
            <c:strRef>
              <c:f>'ico + broggi'!$P$2</c:f>
              <c:strCache>
                <c:ptCount val="1"/>
                <c:pt idx="0">
                  <c:v>Corporatiu ICO</c:v>
                </c:pt>
              </c:strCache>
            </c:strRef>
          </c:tx>
          <c:spPr>
            <a:ln w="28575">
              <a:solidFill>
                <a:srgbClr val="FF6600"/>
              </a:solidFill>
              <a:prstDash val="lgDash"/>
            </a:ln>
          </c:spPr>
          <c:marker>
            <c:symbol val="none"/>
          </c:marker>
          <c:val>
            <c:numRef>
              <c:f>'ico + broggi'!$P$3:$P$16</c:f>
              <c:numCache>
                <c:formatCode>0.0</c:formatCode>
                <c:ptCount val="14"/>
                <c:pt idx="0">
                  <c:v>89.541926841698</c:v>
                </c:pt>
                <c:pt idx="1">
                  <c:v>87.428661684954591</c:v>
                </c:pt>
                <c:pt idx="2">
                  <c:v>83.082211457497507</c:v>
                </c:pt>
                <c:pt idx="3">
                  <c:v>86.507441198516702</c:v>
                </c:pt>
                <c:pt idx="4">
                  <c:v>60.102055754229674</c:v>
                </c:pt>
                <c:pt idx="5">
                  <c:v>92.88047743425318</c:v>
                </c:pt>
                <c:pt idx="6">
                  <c:v>90.069981717578969</c:v>
                </c:pt>
                <c:pt idx="7">
                  <c:v>78.863330922827501</c:v>
                </c:pt>
                <c:pt idx="8">
                  <c:v>92.314999179987737</c:v>
                </c:pt>
                <c:pt idx="9">
                  <c:v>86.387521284546452</c:v>
                </c:pt>
                <c:pt idx="10">
                  <c:v>88.358247397149</c:v>
                </c:pt>
                <c:pt idx="11">
                  <c:v>89.279467883586861</c:v>
                </c:pt>
                <c:pt idx="12">
                  <c:v>74.417323501991703</c:v>
                </c:pt>
                <c:pt idx="13">
                  <c:v>90.155615212823434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65D-485A-8F8B-B69A6EB7B76E}"/>
            </c:ext>
          </c:extLst>
        </c:ser>
        <c:ser>
          <c:idx val="6"/>
          <c:order val="6"/>
          <c:tx>
            <c:strRef>
              <c:f>'ico + broggi'!$K$1:$M$1</c:f>
              <c:strCache>
                <c:ptCount val="1"/>
                <c:pt idx="0">
                  <c:v>Broggi</c:v>
                </c:pt>
              </c:strCache>
            </c:strRef>
          </c:tx>
          <c:spPr>
            <a:ln w="28575">
              <a:solidFill>
                <a:srgbClr val="7030A0"/>
              </a:solidFill>
            </a:ln>
          </c:spPr>
          <c:marker>
            <c:symbol val="none"/>
          </c:marker>
          <c:val>
            <c:numRef>
              <c:f>'ico + broggi'!$M$3:$M$16</c:f>
              <c:numCache>
                <c:formatCode>0.0</c:formatCode>
                <c:ptCount val="14"/>
                <c:pt idx="0">
                  <c:v>98.05825242718447</c:v>
                </c:pt>
                <c:pt idx="1">
                  <c:v>95.145631067961176</c:v>
                </c:pt>
                <c:pt idx="2">
                  <c:v>97.087378640776691</c:v>
                </c:pt>
                <c:pt idx="3">
                  <c:v>93.203883495145632</c:v>
                </c:pt>
                <c:pt idx="4">
                  <c:v>71.844660194174764</c:v>
                </c:pt>
                <c:pt idx="5">
                  <c:v>97.087378640776706</c:v>
                </c:pt>
                <c:pt idx="6">
                  <c:v>97.087378640776706</c:v>
                </c:pt>
                <c:pt idx="7">
                  <c:v>92.233009708737853</c:v>
                </c:pt>
                <c:pt idx="8">
                  <c:v>98.058252427184456</c:v>
                </c:pt>
                <c:pt idx="9">
                  <c:v>93.203883495145632</c:v>
                </c:pt>
                <c:pt idx="10">
                  <c:v>92.233009708737853</c:v>
                </c:pt>
                <c:pt idx="11">
                  <c:v>97.087378640776706</c:v>
                </c:pt>
                <c:pt idx="12">
                  <c:v>78.640776699029132</c:v>
                </c:pt>
                <c:pt idx="13">
                  <c:v>97.087378640776691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65D-485A-8F8B-B69A6EB7B7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665792"/>
        <c:axId val="123667584"/>
      </c:radarChart>
      <c:catAx>
        <c:axId val="12366579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123667584"/>
        <c:crosses val="autoZero"/>
        <c:auto val="0"/>
        <c:lblAlgn val="ctr"/>
        <c:lblOffset val="100"/>
        <c:noMultiLvlLbl val="0"/>
      </c:catAx>
      <c:valAx>
        <c:axId val="123667584"/>
        <c:scaling>
          <c:orientation val="minMax"/>
          <c:max val="100"/>
          <c:min val="50"/>
        </c:scaling>
        <c:delete val="0"/>
        <c:axPos val="l"/>
        <c:majorGridlines>
          <c:spPr>
            <a:ln w="3175">
              <a:solidFill>
                <a:schemeClr val="bg1">
                  <a:lumMod val="50000"/>
                </a:schemeClr>
              </a:solidFill>
              <a:prstDash val="solid"/>
            </a:ln>
          </c:spPr>
        </c:majorGridlines>
        <c:numFmt formatCode="General" sourceLinked="1"/>
        <c:majorTickMark val="cross"/>
        <c:minorTickMark val="none"/>
        <c:tickLblPos val="nextTo"/>
        <c:spPr>
          <a:ln w="3175">
            <a:solidFill>
              <a:schemeClr val="bg1">
                <a:lumMod val="50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123665792"/>
        <c:crosses val="autoZero"/>
        <c:crossBetween val="between"/>
        <c:majorUnit val="10"/>
      </c:valAx>
      <c:spPr>
        <a:noFill/>
        <a:ln w="25400">
          <a:noFill/>
        </a:ln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20862580973198411"/>
          <c:y val="4.0085750056120611E-2"/>
          <c:w val="0.54821007892018581"/>
          <c:h val="4.0336664086793921E-2"/>
        </c:manualLayout>
      </c:layout>
      <c:overlay val="0"/>
      <c:txPr>
        <a:bodyPr/>
        <a:lstStyle/>
        <a:p>
          <a:pPr>
            <a:defRPr sz="1000"/>
          </a:pPr>
          <a:endParaRPr lang="es-E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2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RANG EDAT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DADES!$ET$5</c:f>
              <c:strCache>
                <c:ptCount val="1"/>
                <c:pt idx="0">
                  <c:v>RANG EDAT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DADES!$EW$6:$EW$13</c:f>
              <c:strCache>
                <c:ptCount val="8"/>
                <c:pt idx="0">
                  <c:v>menors de 26</c:v>
                </c:pt>
                <c:pt idx="1">
                  <c:v>de 26 a 35</c:v>
                </c:pt>
                <c:pt idx="2">
                  <c:v>de 36 a 45</c:v>
                </c:pt>
                <c:pt idx="3">
                  <c:v>de 46 a 55</c:v>
                </c:pt>
                <c:pt idx="4">
                  <c:v>de 56 a 65</c:v>
                </c:pt>
                <c:pt idx="5">
                  <c:v>de 66 a 75</c:v>
                </c:pt>
                <c:pt idx="6">
                  <c:v>de 76 a 85</c:v>
                </c:pt>
                <c:pt idx="7">
                  <c:v>més de 85</c:v>
                </c:pt>
              </c:strCache>
            </c:strRef>
          </c:cat>
          <c:val>
            <c:numRef>
              <c:f>DADES!$EV$6:$EV$13</c:f>
              <c:numCache>
                <c:formatCode>General</c:formatCode>
                <c:ptCount val="8"/>
                <c:pt idx="0">
                  <c:v>2</c:v>
                </c:pt>
                <c:pt idx="1">
                  <c:v>4</c:v>
                </c:pt>
                <c:pt idx="2">
                  <c:v>7</c:v>
                </c:pt>
                <c:pt idx="3">
                  <c:v>24</c:v>
                </c:pt>
                <c:pt idx="4">
                  <c:v>24</c:v>
                </c:pt>
                <c:pt idx="5">
                  <c:v>29</c:v>
                </c:pt>
                <c:pt idx="6">
                  <c:v>7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2DD-4226-B812-194C031F53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432704"/>
        <c:axId val="97434240"/>
        <c:axId val="0"/>
      </c:bar3DChart>
      <c:catAx>
        <c:axId val="97432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97434240"/>
        <c:crosses val="autoZero"/>
        <c:auto val="1"/>
        <c:lblAlgn val="ctr"/>
        <c:lblOffset val="100"/>
        <c:noMultiLvlLbl val="1"/>
      </c:catAx>
      <c:valAx>
        <c:axId val="9743424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ES"/>
          </a:p>
        </c:txPr>
        <c:crossAx val="97432704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RANG EDAT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DADES!$ET$5</c:f>
              <c:strCache>
                <c:ptCount val="1"/>
                <c:pt idx="0">
                  <c:v>RANG EDAT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1.9358741681790685E-2"/>
                  <c:y val="-4.04040404040411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140-49C8-B4D6-1E19BEA8ACA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099213551119177E-2"/>
                  <c:y val="-7.40732183739345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140-49C8-B4D6-1E19BEA8ACA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DADES!$EW$6:$EW$13</c:f>
              <c:strCache>
                <c:ptCount val="8"/>
                <c:pt idx="0">
                  <c:v>menors de 26</c:v>
                </c:pt>
                <c:pt idx="1">
                  <c:v>de 26 a 35</c:v>
                </c:pt>
                <c:pt idx="2">
                  <c:v>de 36 a 45</c:v>
                </c:pt>
                <c:pt idx="3">
                  <c:v>de 46 a 55</c:v>
                </c:pt>
                <c:pt idx="4">
                  <c:v>de 56 a 65</c:v>
                </c:pt>
                <c:pt idx="5">
                  <c:v>de 66 a 75</c:v>
                </c:pt>
                <c:pt idx="6">
                  <c:v>de 76 a 85</c:v>
                </c:pt>
                <c:pt idx="7">
                  <c:v>més de 85</c:v>
                </c:pt>
              </c:strCache>
            </c:strRef>
          </c:cat>
          <c:val>
            <c:numRef>
              <c:f>DADES!$EX$6:$EX$13</c:f>
              <c:numCache>
                <c:formatCode>0.00</c:formatCode>
                <c:ptCount val="8"/>
                <c:pt idx="0">
                  <c:v>2.0618556701030926</c:v>
                </c:pt>
                <c:pt idx="1">
                  <c:v>4.1237113402061851</c:v>
                </c:pt>
                <c:pt idx="2">
                  <c:v>7.2164948453608249</c:v>
                </c:pt>
                <c:pt idx="3">
                  <c:v>24.742268041237114</c:v>
                </c:pt>
                <c:pt idx="4">
                  <c:v>24.742268041237114</c:v>
                </c:pt>
                <c:pt idx="5">
                  <c:v>29.896907216494846</c:v>
                </c:pt>
                <c:pt idx="6">
                  <c:v>7.2164948453608249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40-49C8-B4D6-1E19BEA8A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603968"/>
        <c:axId val="97605504"/>
        <c:axId val="0"/>
      </c:bar3DChart>
      <c:catAx>
        <c:axId val="97603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97605504"/>
        <c:crosses val="autoZero"/>
        <c:auto val="1"/>
        <c:lblAlgn val="ctr"/>
        <c:lblOffset val="100"/>
        <c:noMultiLvlLbl val="1"/>
      </c:catAx>
      <c:valAx>
        <c:axId val="97605504"/>
        <c:scaling>
          <c:orientation val="minMax"/>
        </c:scaling>
        <c:delete val="0"/>
        <c:axPos val="b"/>
        <c:majorGridlines/>
        <c:numFmt formatCode="0.0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ES"/>
          </a:p>
        </c:txPr>
        <c:crossAx val="97603968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view3D>
      <c:rotX val="0"/>
      <c:rotY val="0"/>
      <c:rAngAx val="0"/>
      <c:perspective val="10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04950613953269"/>
          <c:y val="7.358842477922653E-2"/>
          <c:w val="0.80602770187126516"/>
          <c:h val="0.449984916187170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aranya!$B$2</c:f>
              <c:strCache>
                <c:ptCount val="1"/>
                <c:pt idx="0">
                  <c:v>negatiu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aranya!$A$4:$A$17</c:f>
              <c:strCache>
                <c:ptCount val="14"/>
                <c:pt idx="0">
                  <c:v>Creu que ha tingut accés -al llarg del seu tractament- a tots els serveis que requereix el seu estat de salut?</c:v>
                </c:pt>
                <c:pt idx="1">
                  <c:v>Com valora el temps que va haver d'esperar des del moment que li van dir que havia de fer-se el tractament fins al dia que el va iniciar?</c:v>
                </c:pt>
                <c:pt idx="2">
                  <c:v>Li van informar sobre què hauria de fer en cas d'urgència i/o necessitat de consulta?</c:v>
                </c:pt>
                <c:pt idx="3">
                  <c:v>Un cop acabat el seu tractament, l'han informat del què havia de fer (visites, controls, etc.)?</c:v>
                </c:pt>
                <c:pt idx="4">
                  <c:v>Va tenir la sensació d'estar en bones mans? Confiava en els serveis que li van oferir?</c:v>
                </c:pt>
                <c:pt idx="5">
                  <c:v>Es va sentir segur amb l'atenció que li van prestar els professionals?</c:v>
                </c:pt>
                <c:pt idx="6">
                  <c:v>Com valora la capacitat del centre per ajustar-se a les seves necessitats i demandes (horaris, temps d'espera, etc)?</c:v>
                </c:pt>
                <c:pt idx="7">
                  <c:v>Com valora el tracte personal o amabilitat que tenia amb vostè i el seus familiars el personal del centre, en general?</c:v>
                </c:pt>
                <c:pt idx="8">
                  <c:v>Com creu que es va respectar la seva intimitat/confidencialitat de la informació i les seves dades?</c:v>
                </c:pt>
                <c:pt idx="9">
                  <c:v>Va tenir la sensació de disposar d'informació suficient per prendre decisions respecte a la seva malaltia i el seu tractament?</c:v>
                </c:pt>
                <c:pt idx="10">
                  <c:v>Com creu que es va respectar la seva privacitat i dignitat personal en cada moment del tractament?</c:v>
                </c:pt>
                <c:pt idx="11">
                  <c:v>Com valora la comoditat de la sala d'espera i/o la sala de tractament?</c:v>
                </c:pt>
                <c:pt idx="12">
                  <c:v>Com valora la neteja de les dependències?</c:v>
                </c:pt>
                <c:pt idx="13">
                  <c:v>En el supòsit que vostè hagués de continuar amb les visites, i vostè pogués escollir el centre, tornaria a aquest centre?</c:v>
                </c:pt>
              </c:strCache>
            </c:strRef>
          </c:cat>
          <c:val>
            <c:numRef>
              <c:f>aranya!$B$3:$B$17</c:f>
              <c:numCache>
                <c:formatCode>0.0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0.970873786407767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1.941747572815534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FE-42C0-AA00-EB3051DB61C7}"/>
            </c:ext>
          </c:extLst>
        </c:ser>
        <c:ser>
          <c:idx val="4"/>
          <c:order val="1"/>
          <c:tx>
            <c:strRef>
              <c:f>aranya!$C$2</c:f>
              <c:strCache>
                <c:ptCount val="1"/>
                <c:pt idx="0">
                  <c:v>neutre</c:v>
                </c:pt>
              </c:strCache>
            </c:strRef>
          </c:tx>
          <c:spPr>
            <a:solidFill>
              <a:srgbClr val="FABE00"/>
            </a:solidFill>
          </c:spPr>
          <c:invertIfNegative val="0"/>
          <c:val>
            <c:numRef>
              <c:f>aranya!$C$3:$C$17</c:f>
              <c:numCache>
                <c:formatCode>0.0</c:formatCode>
                <c:ptCount val="15"/>
                <c:pt idx="0">
                  <c:v>0</c:v>
                </c:pt>
                <c:pt idx="1">
                  <c:v>2.912621359223301</c:v>
                </c:pt>
                <c:pt idx="2">
                  <c:v>0</c:v>
                </c:pt>
                <c:pt idx="3">
                  <c:v>3.883495145631068</c:v>
                </c:pt>
                <c:pt idx="4">
                  <c:v>1.941747572815534</c:v>
                </c:pt>
                <c:pt idx="5">
                  <c:v>0.970873786407767</c:v>
                </c:pt>
                <c:pt idx="6">
                  <c:v>0</c:v>
                </c:pt>
                <c:pt idx="7">
                  <c:v>3.883495145631068</c:v>
                </c:pt>
                <c:pt idx="8">
                  <c:v>0</c:v>
                </c:pt>
                <c:pt idx="9">
                  <c:v>1.941747572815534</c:v>
                </c:pt>
                <c:pt idx="10">
                  <c:v>3.883495145631068</c:v>
                </c:pt>
                <c:pt idx="11">
                  <c:v>0</c:v>
                </c:pt>
                <c:pt idx="12">
                  <c:v>15.533980582524272</c:v>
                </c:pt>
                <c:pt idx="13">
                  <c:v>0</c:v>
                </c:pt>
                <c:pt idx="14">
                  <c:v>0.970873786407767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C2-40A2-8BA6-33BB0F62AC06}"/>
            </c:ext>
          </c:extLst>
        </c:ser>
        <c:ser>
          <c:idx val="1"/>
          <c:order val="2"/>
          <c:tx>
            <c:strRef>
              <c:f>aranya!$D$2</c:f>
              <c:strCache>
                <c:ptCount val="1"/>
                <c:pt idx="0">
                  <c:v>positiu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aranya!$A$4:$A$17</c:f>
              <c:strCache>
                <c:ptCount val="14"/>
                <c:pt idx="0">
                  <c:v>Creu que ha tingut accés -al llarg del seu tractament- a tots els serveis que requereix el seu estat de salut?</c:v>
                </c:pt>
                <c:pt idx="1">
                  <c:v>Com valora el temps que va haver d'esperar des del moment que li van dir que havia de fer-se el tractament fins al dia que el va iniciar?</c:v>
                </c:pt>
                <c:pt idx="2">
                  <c:v>Li van informar sobre què hauria de fer en cas d'urgència i/o necessitat de consulta?</c:v>
                </c:pt>
                <c:pt idx="3">
                  <c:v>Un cop acabat el seu tractament, l'han informat del què havia de fer (visites, controls, etc.)?</c:v>
                </c:pt>
                <c:pt idx="4">
                  <c:v>Va tenir la sensació d'estar en bones mans? Confiava en els serveis que li van oferir?</c:v>
                </c:pt>
                <c:pt idx="5">
                  <c:v>Es va sentir segur amb l'atenció que li van prestar els professionals?</c:v>
                </c:pt>
                <c:pt idx="6">
                  <c:v>Com valora la capacitat del centre per ajustar-se a les seves necessitats i demandes (horaris, temps d'espera, etc)?</c:v>
                </c:pt>
                <c:pt idx="7">
                  <c:v>Com valora el tracte personal o amabilitat que tenia amb vostè i el seus familiars el personal del centre, en general?</c:v>
                </c:pt>
                <c:pt idx="8">
                  <c:v>Com creu que es va respectar la seva intimitat/confidencialitat de la informació i les seves dades?</c:v>
                </c:pt>
                <c:pt idx="9">
                  <c:v>Va tenir la sensació de disposar d'informació suficient per prendre decisions respecte a la seva malaltia i el seu tractament?</c:v>
                </c:pt>
                <c:pt idx="10">
                  <c:v>Com creu que es va respectar la seva privacitat i dignitat personal en cada moment del tractament?</c:v>
                </c:pt>
                <c:pt idx="11">
                  <c:v>Com valora la comoditat de la sala d'espera i/o la sala de tractament?</c:v>
                </c:pt>
                <c:pt idx="12">
                  <c:v>Com valora la neteja de les dependències?</c:v>
                </c:pt>
                <c:pt idx="13">
                  <c:v>En el supòsit que vostè hagués de continuar amb les visites, i vostè pogués escollir el centre, tornaria a aquest centre?</c:v>
                </c:pt>
              </c:strCache>
            </c:strRef>
          </c:cat>
          <c:val>
            <c:numRef>
              <c:f>aranya!$D$3:$D$17</c:f>
              <c:numCache>
                <c:formatCode>0.0</c:formatCode>
                <c:ptCount val="15"/>
                <c:pt idx="0">
                  <c:v>98.05825242718447</c:v>
                </c:pt>
                <c:pt idx="1">
                  <c:v>95.145631067961176</c:v>
                </c:pt>
                <c:pt idx="2">
                  <c:v>97.087378640776691</c:v>
                </c:pt>
                <c:pt idx="3">
                  <c:v>93.203883495145632</c:v>
                </c:pt>
                <c:pt idx="4">
                  <c:v>71.844660194174764</c:v>
                </c:pt>
                <c:pt idx="5">
                  <c:v>97.087378640776706</c:v>
                </c:pt>
                <c:pt idx="6">
                  <c:v>97.087378640776706</c:v>
                </c:pt>
                <c:pt idx="7">
                  <c:v>92.233009708737853</c:v>
                </c:pt>
                <c:pt idx="8">
                  <c:v>98.058252427184456</c:v>
                </c:pt>
                <c:pt idx="9">
                  <c:v>93.203883495145632</c:v>
                </c:pt>
                <c:pt idx="10">
                  <c:v>92.233009708737853</c:v>
                </c:pt>
                <c:pt idx="11">
                  <c:v>97.087378640776706</c:v>
                </c:pt>
                <c:pt idx="12">
                  <c:v>78.640776699029132</c:v>
                </c:pt>
                <c:pt idx="13">
                  <c:v>97.087378640776691</c:v>
                </c:pt>
                <c:pt idx="14">
                  <c:v>96.116504854368927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0FE-42C0-AA00-EB3051DB61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00468224"/>
        <c:axId val="100469760"/>
        <c:axId val="0"/>
      </c:bar3DChart>
      <c:catAx>
        <c:axId val="100468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0469760"/>
        <c:crosses val="autoZero"/>
        <c:auto val="1"/>
        <c:lblAlgn val="ctr"/>
        <c:lblOffset val="100"/>
        <c:noMultiLvlLbl val="0"/>
      </c:catAx>
      <c:valAx>
        <c:axId val="100469760"/>
        <c:scaling>
          <c:orientation val="minMax"/>
          <c:max val="100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0468224"/>
        <c:crosses val="autoZero"/>
        <c:crossBetween val="between"/>
        <c:majorUnit val="10"/>
        <c:minorUnit val="4"/>
      </c:valAx>
    </c:plotArea>
    <c:legend>
      <c:legendPos val="b"/>
      <c:layout>
        <c:manualLayout>
          <c:xMode val="edge"/>
          <c:yMode val="edge"/>
          <c:x val="0.41783733893487346"/>
          <c:y val="0.96267542737086187"/>
          <c:w val="0.16432532213025294"/>
          <c:h val="3.732457262913811E-2"/>
        </c:manualLayout>
      </c:layout>
      <c:overlay val="0"/>
      <c:txPr>
        <a:bodyPr/>
        <a:lstStyle/>
        <a:p>
          <a:pPr>
            <a:defRPr sz="900">
              <a:latin typeface="Arial" panose="020B0604020202020204" pitchFamily="34" charset="0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P1.</a:t>
            </a:r>
            <a:r>
              <a:rPr lang="es-ES" sz="9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Va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entendre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tota la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informació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explicacions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els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professionals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li van donar sobre la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seva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malaltia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i el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tractament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c:rich>
      </c:tx>
      <c:layout>
        <c:manualLayout>
          <c:xMode val="edge"/>
          <c:yMode val="edge"/>
          <c:x val="0.12993826112864842"/>
          <c:y val="4.5944672071841136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DADES!$B$5</c:f>
              <c:strCache>
                <c:ptCount val="1"/>
                <c:pt idx="0">
                  <c:v>Va entendre tota la informació i explicacions que els professionals li van donar sobre la seva malaltia i el seu tractament?</c:v>
                </c:pt>
              </c:strCache>
            </c:strRef>
          </c:tx>
          <c:invertIfNegative val="0"/>
          <c:dLbls>
            <c:dLbl>
              <c:idx val="5"/>
              <c:layout>
                <c:manualLayout>
                  <c:x val="0"/>
                  <c:y val="9.2592592592591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041-4A92-8161-14379AD54EA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DADES!$EE$5:$EK$5</c:f>
              <c:strCache>
                <c:ptCount val="7"/>
                <c:pt idx="0">
                  <c:v>en blanc</c:v>
                </c:pt>
                <c:pt idx="1">
                  <c:v>ns/nc</c:v>
                </c:pt>
                <c:pt idx="2">
                  <c:v>molt negatiu</c:v>
                </c:pt>
                <c:pt idx="3">
                  <c:v>negatiu</c:v>
                </c:pt>
                <c:pt idx="4">
                  <c:v>normal</c:v>
                </c:pt>
                <c:pt idx="5">
                  <c:v>positiu</c:v>
                </c:pt>
                <c:pt idx="6">
                  <c:v>molt positiu</c:v>
                </c:pt>
              </c:strCache>
            </c:strRef>
          </c:cat>
          <c:val>
            <c:numRef>
              <c:f>DADES!$DO$5:$DU$5</c:f>
              <c:numCache>
                <c:formatCode>0.0</c:formatCode>
                <c:ptCount val="7"/>
                <c:pt idx="0">
                  <c:v>1.941747572815534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13.592233009708737</c:v>
                </c:pt>
                <c:pt idx="6">
                  <c:v>84.466019417475735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F3-4387-A5DB-781A012518F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0655104"/>
        <c:axId val="100657792"/>
        <c:axId val="0"/>
      </c:bar3DChart>
      <c:catAx>
        <c:axId val="10065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0657792"/>
        <c:crosses val="autoZero"/>
        <c:auto val="1"/>
        <c:lblAlgn val="ctr"/>
        <c:lblOffset val="100"/>
        <c:noMultiLvlLbl val="0"/>
      </c:catAx>
      <c:valAx>
        <c:axId val="100657792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0655104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P2. </a:t>
            </a:r>
            <a:r>
              <a:rPr lang="es-ES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Creu</a:t>
            </a: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que ha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tingut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accés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-al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llarg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tractament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- 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tots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els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serveis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requereix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estat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salut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587582085750801E-2"/>
          <c:y val="0.25017997497052863"/>
          <c:w val="0.87994952038618501"/>
          <c:h val="0.55107101446819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DADES!$B$6</c:f>
              <c:strCache>
                <c:ptCount val="1"/>
                <c:pt idx="0">
                  <c:v>Creu que ha tingut accés -al llarg del seu tractament- a tots els serveis que requereix el seu estat de salut?</c:v>
                </c:pt>
              </c:strCache>
            </c:strRef>
          </c:tx>
          <c:invertIfNegative val="0"/>
          <c:dLbls>
            <c:dLbl>
              <c:idx val="5"/>
              <c:layout>
                <c:manualLayout>
                  <c:x val="0"/>
                  <c:y val="9.2592592592591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770-44CE-B1E0-F29328AD5F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8.3333333333332309E-3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770-44CE-B1E0-F29328AD5F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DADES!$EE$6:$EK$6</c:f>
              <c:strCache>
                <c:ptCount val="7"/>
                <c:pt idx="0">
                  <c:v>en blanc</c:v>
                </c:pt>
                <c:pt idx="1">
                  <c:v>ns/nc</c:v>
                </c:pt>
                <c:pt idx="2">
                  <c:v>molt negatiu</c:v>
                </c:pt>
                <c:pt idx="3">
                  <c:v>negatiu</c:v>
                </c:pt>
                <c:pt idx="4">
                  <c:v>normal</c:v>
                </c:pt>
                <c:pt idx="5">
                  <c:v>positiu</c:v>
                </c:pt>
                <c:pt idx="6">
                  <c:v>molt positiu</c:v>
                </c:pt>
              </c:strCache>
            </c:strRef>
          </c:cat>
          <c:val>
            <c:numRef>
              <c:f>DADES!$DO$6:$DU$6</c:f>
              <c:numCache>
                <c:formatCode>0.0</c:formatCode>
                <c:ptCount val="7"/>
                <c:pt idx="0">
                  <c:v>1.941747572815534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2.912621359223301</c:v>
                </c:pt>
                <c:pt idx="5">
                  <c:v>15.533980582524272</c:v>
                </c:pt>
                <c:pt idx="6">
                  <c:v>79.611650485436897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E6-47BE-B536-693226A343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1973376"/>
        <c:axId val="101980416"/>
        <c:axId val="0"/>
      </c:bar3DChart>
      <c:catAx>
        <c:axId val="10197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1980416"/>
        <c:crosses val="autoZero"/>
        <c:auto val="1"/>
        <c:lblAlgn val="ctr"/>
        <c:lblOffset val="100"/>
        <c:noMultiLvlLbl val="0"/>
      </c:catAx>
      <c:valAx>
        <c:axId val="101980416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1973376"/>
        <c:crosses val="autoZero"/>
        <c:crossBetween val="between"/>
        <c:majorUnit val="20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P3. </a:t>
            </a:r>
            <a:r>
              <a:rPr lang="es-ES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valora el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temps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que va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haver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d'esperar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des del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moment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que li van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dir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havia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fer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-se el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tractament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fins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que el va iniciar?</a:t>
            </a:r>
          </a:p>
        </c:rich>
      </c:tx>
      <c:layout>
        <c:manualLayout>
          <c:xMode val="edge"/>
          <c:yMode val="edge"/>
          <c:x val="0.10548714525340025"/>
          <c:y val="2.7777777777777776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DADES!$B$7</c:f>
              <c:strCache>
                <c:ptCount val="1"/>
                <c:pt idx="0">
                  <c:v>Com valora el temps que va haver d'esperar des del moment que li van dir que havia de fer-se el tractament fins al dia que el va iniciar?</c:v>
                </c:pt>
              </c:strCache>
            </c:strRef>
          </c:tx>
          <c:invertIfNegative val="0"/>
          <c:dLbls>
            <c:dLbl>
              <c:idx val="5"/>
              <c:layout>
                <c:manualLayout>
                  <c:x val="3.065134099616746E-3"/>
                  <c:y val="-1.3888888888888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C5D-46BD-B563-5EC08301E59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1455938697318006E-2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C5D-46BD-B563-5EC08301E59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DADES!$EE$7:$EK$7</c:f>
              <c:strCache>
                <c:ptCount val="7"/>
                <c:pt idx="0">
                  <c:v>en blanc</c:v>
                </c:pt>
                <c:pt idx="1">
                  <c:v>ns/nc</c:v>
                </c:pt>
                <c:pt idx="2">
                  <c:v>molt negatiu</c:v>
                </c:pt>
                <c:pt idx="3">
                  <c:v>negatiu</c:v>
                </c:pt>
                <c:pt idx="4">
                  <c:v>normal</c:v>
                </c:pt>
                <c:pt idx="5">
                  <c:v>positiu</c:v>
                </c:pt>
                <c:pt idx="6">
                  <c:v>molt positiu</c:v>
                </c:pt>
              </c:strCache>
            </c:strRef>
          </c:cat>
          <c:val>
            <c:numRef>
              <c:f>DADES!$DO$7:$DU$7</c:f>
              <c:numCache>
                <c:formatCode>0.0</c:formatCode>
                <c:ptCount val="7"/>
                <c:pt idx="0">
                  <c:v>1.941747572815534</c:v>
                </c:pt>
                <c:pt idx="1">
                  <c:v>0</c:v>
                </c:pt>
                <c:pt idx="2">
                  <c:v>0</c:v>
                </c:pt>
                <c:pt idx="3">
                  <c:v>0.970873786407767</c:v>
                </c:pt>
                <c:pt idx="4">
                  <c:v>0</c:v>
                </c:pt>
                <c:pt idx="5">
                  <c:v>19.417475728155338</c:v>
                </c:pt>
                <c:pt idx="6">
                  <c:v>77.669902912621353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C9-4275-BFF3-E79F0561EE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5877504"/>
        <c:axId val="105879040"/>
        <c:axId val="0"/>
      </c:bar3DChart>
      <c:catAx>
        <c:axId val="10587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5879040"/>
        <c:crosses val="autoZero"/>
        <c:auto val="1"/>
        <c:lblAlgn val="ctr"/>
        <c:lblOffset val="100"/>
        <c:noMultiLvlLbl val="0"/>
      </c:catAx>
      <c:valAx>
        <c:axId val="105879040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5877504"/>
        <c:crosses val="autoZero"/>
        <c:crossBetween val="between"/>
        <c:majorUnit val="20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P4. Li 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van informar sobre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què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hauria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fer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en cas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d'urgència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i/o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necessitat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de consulta?</a:t>
            </a:r>
          </a:p>
        </c:rich>
      </c:tx>
      <c:layout/>
      <c:overlay val="0"/>
      <c:spPr>
        <a:ln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DADES!$B$8</c:f>
              <c:strCache>
                <c:ptCount val="1"/>
                <c:pt idx="0">
                  <c:v>Li van informar sobre què hauria de fer en cas d'urgència i/o necessitat de consulta?</c:v>
                </c:pt>
              </c:strCache>
            </c:strRef>
          </c:tx>
          <c:invertIfNegative val="0"/>
          <c:dLbls>
            <c:dLbl>
              <c:idx val="6"/>
              <c:layout>
                <c:manualLayout>
                  <c:x val="0"/>
                  <c:y val="-1.3888888888888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393-49A4-95F9-0ED207247E0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DADES!$EE$8:$EK$8</c:f>
              <c:strCache>
                <c:ptCount val="7"/>
                <c:pt idx="0">
                  <c:v>en blanc</c:v>
                </c:pt>
                <c:pt idx="1">
                  <c:v>ns/nc</c:v>
                </c:pt>
                <c:pt idx="2">
                  <c:v>molt negatiu</c:v>
                </c:pt>
                <c:pt idx="3">
                  <c:v>negatiu</c:v>
                </c:pt>
                <c:pt idx="4">
                  <c:v>normal</c:v>
                </c:pt>
                <c:pt idx="5">
                  <c:v>positiu</c:v>
                </c:pt>
                <c:pt idx="6">
                  <c:v>molt positiu</c:v>
                </c:pt>
              </c:strCache>
            </c:strRef>
          </c:cat>
          <c:val>
            <c:numRef>
              <c:f>DADES!$DO$8:$DU$8</c:f>
              <c:numCache>
                <c:formatCode>0.0</c:formatCode>
                <c:ptCount val="7"/>
                <c:pt idx="0">
                  <c:v>1.941747572815534</c:v>
                </c:pt>
                <c:pt idx="1">
                  <c:v>0.970873786407767</c:v>
                </c:pt>
                <c:pt idx="2">
                  <c:v>0</c:v>
                </c:pt>
                <c:pt idx="3">
                  <c:v>0</c:v>
                </c:pt>
                <c:pt idx="4">
                  <c:v>3.883495145631068</c:v>
                </c:pt>
                <c:pt idx="5">
                  <c:v>13.592233009708737</c:v>
                </c:pt>
                <c:pt idx="6">
                  <c:v>79.611650485436897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CB-48EF-9BD3-32BC15EB6F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031744"/>
        <c:axId val="106713472"/>
        <c:axId val="0"/>
      </c:bar3DChart>
      <c:catAx>
        <c:axId val="10603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6713472"/>
        <c:crosses val="autoZero"/>
        <c:auto val="1"/>
        <c:lblAlgn val="ctr"/>
        <c:lblOffset val="100"/>
        <c:noMultiLvlLbl val="0"/>
      </c:catAx>
      <c:valAx>
        <c:axId val="106713472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106031744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8B98D72-063B-7F43-8EDC-9B49C53369F1}" type="datetimeFigureOut">
              <a:rPr lang="es-ES" smtClean="0"/>
              <a:t>18/11/2021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246684F-38CE-0D46-AD0A-9BFFC72610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790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14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cono&#10;&#10;Descripción generada automáticamente">
            <a:extLst>
              <a:ext uri="{FF2B5EF4-FFF2-40B4-BE49-F238E27FC236}">
                <a16:creationId xmlns="" xmlns:a16="http://schemas.microsoft.com/office/drawing/2014/main" id="{AD01EA92-B3B4-D24B-B314-E06A1A67CE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781" y="6146658"/>
            <a:ext cx="922105" cy="36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8474B235-93BC-2445-82F4-25A3FD57C5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64" y="6326658"/>
            <a:ext cx="2131412" cy="19800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="" xmlns:a16="http://schemas.microsoft.com/office/drawing/2014/main" id="{28FF5690-8A60-0D45-A687-89ED8911977F}"/>
              </a:ext>
            </a:extLst>
          </p:cNvPr>
          <p:cNvSpPr txBox="1">
            <a:spLocks/>
          </p:cNvSpPr>
          <p:nvPr userDrawn="1"/>
        </p:nvSpPr>
        <p:spPr>
          <a:xfrm>
            <a:off x="546539" y="2770632"/>
            <a:ext cx="5576894" cy="231343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a-ES" sz="1800" dirty="0" smtClean="0">
                <a:latin typeface="Arial"/>
                <a:cs typeface="Arial"/>
              </a:rPr>
              <a:t>6 </a:t>
            </a:r>
            <a:r>
              <a:rPr lang="ca-ES" sz="1800" b="1" dirty="0" smtClean="0">
                <a:latin typeface="Arial"/>
                <a:cs typeface="Arial"/>
              </a:rPr>
              <a:t>paraules</a:t>
            </a:r>
            <a:r>
              <a:rPr lang="ca-ES" sz="1800" dirty="0" smtClean="0">
                <a:latin typeface="Arial"/>
                <a:cs typeface="Arial"/>
              </a:rPr>
              <a:t> per cada línia i 6 </a:t>
            </a:r>
            <a:r>
              <a:rPr lang="ca-ES" sz="1800" b="1" dirty="0" smtClean="0">
                <a:latin typeface="Arial"/>
                <a:cs typeface="Arial"/>
              </a:rPr>
              <a:t>línies</a:t>
            </a:r>
            <a:r>
              <a:rPr lang="ca-ES" sz="1800" dirty="0" smtClean="0">
                <a:latin typeface="Arial"/>
                <a:cs typeface="Arial"/>
              </a:rPr>
              <a:t> de text </a:t>
            </a:r>
          </a:p>
          <a:p>
            <a:pPr marL="357188">
              <a:lnSpc>
                <a:spcPct val="100000"/>
              </a:lnSpc>
              <a:spcBef>
                <a:spcPts val="0"/>
              </a:spcBef>
            </a:pPr>
            <a:r>
              <a:rPr lang="ca-ES" sz="1800" dirty="0" smtClean="0">
                <a:latin typeface="Arial"/>
                <a:cs typeface="Arial"/>
              </a:rPr>
              <a:t>(regla </a:t>
            </a:r>
            <a:r>
              <a:rPr lang="ca-ES" sz="1800" dirty="0">
                <a:latin typeface="Arial"/>
                <a:cs typeface="Arial"/>
              </a:rPr>
              <a:t>del </a:t>
            </a:r>
            <a:r>
              <a:rPr lang="ca-ES" sz="1800" dirty="0" smtClean="0">
                <a:latin typeface="Arial"/>
                <a:cs typeface="Arial"/>
              </a:rPr>
              <a:t>6x6).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a-ES" sz="1800" dirty="0">
                <a:latin typeface="Arial"/>
                <a:cs typeface="Arial"/>
              </a:rPr>
              <a:t>P</a:t>
            </a:r>
            <a:r>
              <a:rPr lang="ca-ES" sz="1800" dirty="0" smtClean="0">
                <a:latin typeface="Arial"/>
                <a:cs typeface="Arial"/>
              </a:rPr>
              <a:t>er a </a:t>
            </a:r>
            <a:r>
              <a:rPr lang="ca-ES" sz="1800" b="1" dirty="0" smtClean="0">
                <a:latin typeface="Arial"/>
                <a:cs typeface="Arial"/>
              </a:rPr>
              <a:t>taules</a:t>
            </a:r>
            <a:r>
              <a:rPr lang="ca-ES" sz="1800" dirty="0" smtClean="0">
                <a:latin typeface="Arial"/>
                <a:cs typeface="Arial"/>
              </a:rPr>
              <a:t>: màxim 4 columnes i 7 files per taula (regla </a:t>
            </a:r>
            <a:r>
              <a:rPr lang="ca-ES" sz="1800" dirty="0">
                <a:latin typeface="Arial"/>
                <a:cs typeface="Arial"/>
              </a:rPr>
              <a:t>del </a:t>
            </a:r>
            <a:r>
              <a:rPr lang="ca-ES" sz="1800" dirty="0" smtClean="0">
                <a:latin typeface="Arial"/>
                <a:cs typeface="Arial"/>
              </a:rPr>
              <a:t>4x7).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a-ES" sz="1800" dirty="0" smtClean="0">
                <a:latin typeface="Arial"/>
                <a:cs typeface="Arial"/>
              </a:rPr>
              <a:t>Nombre de </a:t>
            </a:r>
            <a:r>
              <a:rPr lang="ca-ES" sz="1800" b="1" dirty="0" smtClean="0">
                <a:latin typeface="Arial"/>
                <a:cs typeface="Arial"/>
              </a:rPr>
              <a:t>diapositives</a:t>
            </a:r>
            <a:r>
              <a:rPr lang="ca-ES" sz="1800" dirty="0" smtClean="0">
                <a:latin typeface="Arial"/>
                <a:cs typeface="Arial"/>
              </a:rPr>
              <a:t>: calcula 1,5 diapositives per cada minut de presentació disponible. Per exemple, per </a:t>
            </a:r>
            <a:r>
              <a:rPr lang="ca-ES" sz="1800" dirty="0">
                <a:latin typeface="Arial"/>
                <a:cs typeface="Arial"/>
              </a:rPr>
              <a:t>a una presentació de 5 </a:t>
            </a:r>
            <a:r>
              <a:rPr lang="ca-ES" sz="1800" dirty="0" smtClean="0">
                <a:latin typeface="Arial"/>
                <a:cs typeface="Arial"/>
              </a:rPr>
              <a:t>minuts, màxim 7-8 diapositives.</a:t>
            </a:r>
            <a:endParaRPr lang="ca-ES" sz="1800" dirty="0">
              <a:latin typeface="Arial"/>
              <a:cs typeface="Arial"/>
            </a:endParaRPr>
          </a:p>
        </p:txBody>
      </p:sp>
      <p:sp>
        <p:nvSpPr>
          <p:cNvPr id="9" name="CuadroTexto 3"/>
          <p:cNvSpPr txBox="1"/>
          <p:nvPr userDrawn="1"/>
        </p:nvSpPr>
        <p:spPr>
          <a:xfrm>
            <a:off x="1911096" y="251710"/>
            <a:ext cx="8335410" cy="12618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Important: </a:t>
            </a:r>
          </a:p>
          <a:p>
            <a:pPr algn="ctr"/>
            <a:r>
              <a:rPr lang="ca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Tria </a:t>
            </a:r>
            <a:r>
              <a:rPr lang="ca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només una</a:t>
            </a:r>
            <a:r>
              <a:rPr lang="ca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les portades posteriors.</a:t>
            </a:r>
          </a:p>
          <a:p>
            <a:pPr algn="ctr"/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Pots usar la </a:t>
            </a:r>
            <a:r>
              <a:rPr lang="ca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Informació corporativa del CSI 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de la transparència següent. </a:t>
            </a:r>
          </a:p>
          <a:p>
            <a:pPr algn="ctr"/>
            <a:r>
              <a:rPr lang="ca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Esborra</a:t>
            </a:r>
            <a:r>
              <a:rPr lang="ca-E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dirty="0" smtClean="0">
                <a:latin typeface="Arial" panose="020B0604020202020204" pitchFamily="34" charset="0"/>
                <a:cs typeface="Arial" panose="020B0604020202020204" pitchFamily="34" charset="0"/>
              </a:rPr>
              <a:t>aquestes recomanacions.</a:t>
            </a:r>
            <a:endParaRPr lang="ca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"/>
          <p:cNvSpPr/>
          <p:nvPr userDrawn="1"/>
        </p:nvSpPr>
        <p:spPr>
          <a:xfrm>
            <a:off x="2740151" y="5159892"/>
            <a:ext cx="6717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a-ES" dirty="0">
                <a:latin typeface="Arial"/>
                <a:cs typeface="Arial"/>
              </a:rPr>
              <a:t>Utilitza una </a:t>
            </a:r>
            <a:r>
              <a:rPr lang="ca-ES" b="1" dirty="0">
                <a:latin typeface="Arial"/>
                <a:cs typeface="Arial"/>
              </a:rPr>
              <a:t>mida</a:t>
            </a:r>
            <a:r>
              <a:rPr lang="ca-ES" dirty="0">
                <a:latin typeface="Arial"/>
                <a:cs typeface="Arial"/>
              </a:rPr>
              <a:t> de cos de la lletra entre 18 i 22 punts. 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a-ES" dirty="0">
                <a:latin typeface="Arial"/>
                <a:cs typeface="Arial"/>
              </a:rPr>
              <a:t>Per </a:t>
            </a:r>
            <a:r>
              <a:rPr lang="ca-ES" dirty="0" smtClean="0">
                <a:latin typeface="Arial"/>
                <a:cs typeface="Arial"/>
              </a:rPr>
              <a:t>destacar: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ca-ES" b="1" dirty="0">
                <a:latin typeface="Arial"/>
                <a:cs typeface="Arial"/>
              </a:rPr>
              <a:t>Augmenta</a:t>
            </a:r>
            <a:r>
              <a:rPr lang="ca-ES" dirty="0">
                <a:latin typeface="Arial"/>
                <a:cs typeface="Arial"/>
              </a:rPr>
              <a:t> el cos de la lletra i usa la </a:t>
            </a:r>
            <a:r>
              <a:rPr lang="ca-ES" b="1" dirty="0">
                <a:latin typeface="Arial"/>
                <a:cs typeface="Arial"/>
              </a:rPr>
              <a:t>negreta. 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ca-ES" dirty="0" smtClean="0">
                <a:latin typeface="Arial"/>
                <a:cs typeface="Arial"/>
              </a:rPr>
              <a:t>Evita </a:t>
            </a:r>
            <a:r>
              <a:rPr lang="ca-ES" dirty="0">
                <a:latin typeface="Arial"/>
                <a:cs typeface="Arial"/>
              </a:rPr>
              <a:t>majúscules, versaleta i subratllats</a:t>
            </a:r>
            <a:r>
              <a:rPr lang="ca-ES" dirty="0" smtClean="0">
                <a:latin typeface="Arial"/>
                <a:cs typeface="Arial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a-ES" dirty="0" smtClean="0">
                <a:latin typeface="Arial"/>
                <a:cs typeface="Arial"/>
              </a:rPr>
              <a:t>Utilitza </a:t>
            </a:r>
            <a:r>
              <a:rPr lang="ca-ES" b="1" dirty="0">
                <a:latin typeface="Arial"/>
                <a:cs typeface="Arial"/>
              </a:rPr>
              <a:t>interlineats</a:t>
            </a:r>
            <a:r>
              <a:rPr lang="ca-ES" dirty="0">
                <a:latin typeface="Arial"/>
                <a:cs typeface="Arial"/>
              </a:rPr>
              <a:t> que permetin respirar entre els </a:t>
            </a:r>
            <a:r>
              <a:rPr lang="ca-ES" dirty="0" smtClean="0">
                <a:latin typeface="Arial"/>
                <a:cs typeface="Arial"/>
              </a:rPr>
              <a:t>textos.</a:t>
            </a:r>
            <a:endParaRPr lang="ca-ES" dirty="0">
              <a:latin typeface="Arial"/>
              <a:cs typeface="Arial"/>
            </a:endParaRPr>
          </a:p>
        </p:txBody>
      </p:sp>
      <p:sp>
        <p:nvSpPr>
          <p:cNvPr id="11" name="10 Rectángulo"/>
          <p:cNvSpPr/>
          <p:nvPr userDrawn="1"/>
        </p:nvSpPr>
        <p:spPr>
          <a:xfrm>
            <a:off x="2069592" y="2261461"/>
            <a:ext cx="8107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a-ES" dirty="0">
                <a:latin typeface="Arial"/>
                <a:cs typeface="Arial"/>
              </a:rPr>
              <a:t>Estructura </a:t>
            </a:r>
            <a:r>
              <a:rPr lang="ca-ES" dirty="0" smtClean="0">
                <a:latin typeface="Arial"/>
                <a:cs typeface="Arial"/>
              </a:rPr>
              <a:t>la presentació: introducció, </a:t>
            </a:r>
            <a:r>
              <a:rPr lang="ca-ES" dirty="0">
                <a:latin typeface="Arial"/>
                <a:cs typeface="Arial"/>
              </a:rPr>
              <a:t>desenvolupament i conclusions.</a:t>
            </a:r>
            <a:endParaRPr lang="ca-ES" dirty="0"/>
          </a:p>
        </p:txBody>
      </p:sp>
      <p:sp>
        <p:nvSpPr>
          <p:cNvPr id="2" name="1 Rectángulo"/>
          <p:cNvSpPr/>
          <p:nvPr userDrawn="1"/>
        </p:nvSpPr>
        <p:spPr>
          <a:xfrm>
            <a:off x="6812279" y="2770632"/>
            <a:ext cx="4815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a-ES" sz="1800" dirty="0" smtClean="0">
                <a:latin typeface="Arial"/>
                <a:cs typeface="Arial"/>
              </a:rPr>
              <a:t>No facis servir més de 3 </a:t>
            </a:r>
            <a:r>
              <a:rPr lang="ca-ES" sz="1800" b="1" dirty="0" smtClean="0">
                <a:latin typeface="Arial"/>
                <a:cs typeface="Arial"/>
              </a:rPr>
              <a:t>colors</a:t>
            </a:r>
            <a:r>
              <a:rPr lang="ca-ES" sz="1800" dirty="0" smtClean="0">
                <a:latin typeface="Arial"/>
                <a:cs typeface="Arial"/>
              </a:rPr>
              <a:t> diferents a les diapositives de text, per evitar l'efecte "arc de Sant Martí":</a:t>
            </a:r>
            <a:r>
              <a:rPr lang="ca-ES" sz="1800" b="1" dirty="0" smtClean="0">
                <a:latin typeface="Arial"/>
                <a:cs typeface="Arial"/>
              </a:rPr>
              <a:t> </a:t>
            </a:r>
            <a:endParaRPr lang="ca-ES" sz="1800" dirty="0" smtClean="0">
              <a:latin typeface="Arial"/>
              <a:cs typeface="Arial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a-ES" sz="1800" dirty="0" smtClean="0">
                <a:latin typeface="Arial"/>
                <a:cs typeface="Arial"/>
              </a:rPr>
              <a:t>Evita la saturació d'</a:t>
            </a:r>
            <a:r>
              <a:rPr lang="ca-ES" sz="1800" b="1" dirty="0" smtClean="0">
                <a:latin typeface="Arial"/>
                <a:cs typeface="Arial"/>
              </a:rPr>
              <a:t>efectes</a:t>
            </a:r>
            <a:r>
              <a:rPr lang="ca-ES" sz="1800" dirty="0" smtClean="0">
                <a:latin typeface="Arial"/>
                <a:cs typeface="Arial"/>
              </a:rPr>
              <a:t> especials, moviments i aparicions.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a-ES" sz="1800" dirty="0" smtClean="0">
                <a:latin typeface="Arial"/>
                <a:cs typeface="Arial"/>
              </a:rPr>
              <a:t>Limita l'ús d'</a:t>
            </a:r>
            <a:r>
              <a:rPr lang="ca-ES" sz="1800" b="1" dirty="0" smtClean="0">
                <a:latin typeface="Arial"/>
                <a:cs typeface="Arial"/>
              </a:rPr>
              <a:t>abreviatures</a:t>
            </a:r>
            <a:r>
              <a:rPr lang="ca-ES" sz="1800" b="0" baseline="0" dirty="0" smtClean="0">
                <a:latin typeface="Arial"/>
                <a:cs typeface="Arial"/>
              </a:rPr>
              <a:t> i </a:t>
            </a:r>
            <a:r>
              <a:rPr lang="ca-ES" sz="1800" b="1" baseline="0" dirty="0" smtClean="0">
                <a:latin typeface="Arial"/>
                <a:cs typeface="Arial"/>
              </a:rPr>
              <a:t>sigles.</a:t>
            </a:r>
            <a:endParaRPr lang="ca-ES" sz="1800" dirty="0" smtClean="0">
              <a:latin typeface="Arial"/>
              <a:cs typeface="Arial"/>
            </a:endParaRPr>
          </a:p>
        </p:txBody>
      </p:sp>
      <p:sp>
        <p:nvSpPr>
          <p:cNvPr id="3" name="2 Rectángulo"/>
          <p:cNvSpPr/>
          <p:nvPr userDrawn="1"/>
        </p:nvSpPr>
        <p:spPr>
          <a:xfrm>
            <a:off x="520781" y="1735574"/>
            <a:ext cx="11214895" cy="400110"/>
          </a:xfrm>
          <a:prstGeom prst="rect">
            <a:avLst/>
          </a:prstGeom>
          <a:ln>
            <a:solidFill>
              <a:schemeClr val="tx2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ca-ES" sz="2000" b="1" dirty="0" smtClean="0">
                <a:solidFill>
                  <a:schemeClr val="tx2"/>
                </a:solidFill>
                <a:latin typeface="Arial"/>
                <a:cs typeface="Arial"/>
              </a:rPr>
              <a:t>Recomanacions per a les presentacions</a:t>
            </a:r>
            <a:endParaRPr lang="ca-E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4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6539" y="489600"/>
            <a:ext cx="11144718" cy="4196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400" b="1" i="0">
                <a:solidFill>
                  <a:schemeClr val="tx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Fes clic per </a:t>
            </a:r>
            <a:r>
              <a:rPr lang="es-ES" dirty="0" err="1"/>
              <a:t>afegir</a:t>
            </a:r>
            <a:r>
              <a:rPr lang="es-ES" dirty="0"/>
              <a:t> un </a:t>
            </a:r>
            <a:r>
              <a:rPr lang="es-ES" dirty="0" err="1"/>
              <a:t>títol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6539" y="1232035"/>
            <a:ext cx="11144718" cy="46236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18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dirty="0"/>
              <a:t>Fes clic per </a:t>
            </a:r>
            <a:r>
              <a:rPr lang="es-ES" dirty="0" err="1"/>
              <a:t>afegir</a:t>
            </a:r>
            <a:r>
              <a:rPr lang="es-ES" dirty="0"/>
              <a:t> un </a:t>
            </a:r>
            <a:r>
              <a:rPr lang="es-ES" dirty="0" err="1"/>
              <a:t>text</a:t>
            </a:r>
            <a:r>
              <a:rPr lang="es-ES" dirty="0"/>
              <a:t>.</a:t>
            </a:r>
          </a:p>
        </p:txBody>
      </p:sp>
      <p:pic>
        <p:nvPicPr>
          <p:cNvPr id="10" name="Imagen 9" descr="Imagen que contiene Icono&#10;&#10;Descripción generada automáticamente">
            <a:extLst>
              <a:ext uri="{FF2B5EF4-FFF2-40B4-BE49-F238E27FC236}">
                <a16:creationId xmlns="" xmlns:a16="http://schemas.microsoft.com/office/drawing/2014/main" id="{AA2F289D-4429-1F46-8D76-8CE289452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781" y="6146658"/>
            <a:ext cx="922105" cy="36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4B4C3322-B4FE-DD48-96A8-9EBBF4E8C8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64" y="6326658"/>
            <a:ext cx="2131412" cy="1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90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colum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6539" y="489600"/>
            <a:ext cx="11144718" cy="4196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400" b="1" i="0">
                <a:solidFill>
                  <a:schemeClr val="tx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Fes clic per </a:t>
            </a:r>
            <a:r>
              <a:rPr lang="es-ES" dirty="0" err="1"/>
              <a:t>afegir</a:t>
            </a:r>
            <a:r>
              <a:rPr lang="es-ES" dirty="0"/>
              <a:t> un </a:t>
            </a:r>
            <a:r>
              <a:rPr lang="es-ES" dirty="0" err="1"/>
              <a:t>títol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6539" y="1232034"/>
            <a:ext cx="5436000" cy="45884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18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dirty="0"/>
              <a:t>Fes clic per </a:t>
            </a:r>
            <a:r>
              <a:rPr lang="es-ES" dirty="0" err="1"/>
              <a:t>afegir</a:t>
            </a:r>
            <a:r>
              <a:rPr lang="es-ES" dirty="0"/>
              <a:t> un </a:t>
            </a:r>
            <a:r>
              <a:rPr lang="es-ES" dirty="0" err="1"/>
              <a:t>text</a:t>
            </a:r>
            <a:r>
              <a:rPr lang="es-ES" dirty="0"/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9BC7B5EC-9E69-6D46-8910-8836FC9DF2A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45132" y="1232034"/>
            <a:ext cx="5436000" cy="45884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18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dirty="0"/>
              <a:t>Fes clic per </a:t>
            </a:r>
            <a:r>
              <a:rPr lang="es-ES" dirty="0" err="1"/>
              <a:t>afegir</a:t>
            </a:r>
            <a:r>
              <a:rPr lang="es-ES" dirty="0"/>
              <a:t> un </a:t>
            </a:r>
            <a:r>
              <a:rPr lang="es-ES" dirty="0" err="1"/>
              <a:t>text</a:t>
            </a:r>
            <a:r>
              <a:rPr lang="es-ES" dirty="0"/>
              <a:t>.</a:t>
            </a:r>
          </a:p>
        </p:txBody>
      </p:sp>
      <p:pic>
        <p:nvPicPr>
          <p:cNvPr id="10" name="Imagen 9" descr="Imagen que contiene Icono&#10;&#10;Descripción generada automáticamente">
            <a:extLst>
              <a:ext uri="{FF2B5EF4-FFF2-40B4-BE49-F238E27FC236}">
                <a16:creationId xmlns="" xmlns:a16="http://schemas.microsoft.com/office/drawing/2014/main" id="{77CAAB24-211D-484E-A1D5-4A10A9EAD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781" y="6146658"/>
            <a:ext cx="922105" cy="36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39B4A650-9AE8-FB4F-8CD4-716CDFE2A4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64" y="6326658"/>
            <a:ext cx="2131412" cy="1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94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es amb encapçala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6539" y="489600"/>
            <a:ext cx="11144718" cy="4196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400" b="1" i="0">
                <a:solidFill>
                  <a:schemeClr val="tx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Fes clic per </a:t>
            </a:r>
            <a:r>
              <a:rPr lang="es-ES" dirty="0" err="1"/>
              <a:t>afegir</a:t>
            </a:r>
            <a:r>
              <a:rPr lang="es-ES" dirty="0"/>
              <a:t> un </a:t>
            </a:r>
            <a:r>
              <a:rPr lang="es-ES" dirty="0" err="1"/>
              <a:t>títol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6539" y="1232035"/>
            <a:ext cx="5436000" cy="849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18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dirty="0"/>
              <a:t>Fes clic per </a:t>
            </a:r>
            <a:r>
              <a:rPr lang="es-ES" dirty="0" err="1"/>
              <a:t>afegir</a:t>
            </a:r>
            <a:r>
              <a:rPr lang="es-ES" dirty="0"/>
              <a:t> un </a:t>
            </a:r>
            <a:r>
              <a:rPr lang="es-ES" dirty="0" err="1"/>
              <a:t>text</a:t>
            </a:r>
            <a:r>
              <a:rPr lang="es-ES" dirty="0"/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9BC7B5EC-9E69-6D46-8910-8836FC9DF2A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45132" y="1232035"/>
            <a:ext cx="5436000" cy="849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18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dirty="0"/>
              <a:t>Fes clic per </a:t>
            </a:r>
            <a:r>
              <a:rPr lang="es-ES" dirty="0" err="1"/>
              <a:t>afegir</a:t>
            </a:r>
            <a:r>
              <a:rPr lang="es-ES" dirty="0"/>
              <a:t> un </a:t>
            </a:r>
            <a:r>
              <a:rPr lang="es-ES" dirty="0" err="1"/>
              <a:t>text</a:t>
            </a:r>
            <a:r>
              <a:rPr lang="es-ES" dirty="0"/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C479020E-D974-274A-B4B5-B334F00B9BF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46539" y="2241028"/>
            <a:ext cx="5436000" cy="3579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18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dirty="0"/>
              <a:t>Fes clic per </a:t>
            </a:r>
            <a:r>
              <a:rPr lang="es-ES" dirty="0" err="1"/>
              <a:t>afegir</a:t>
            </a:r>
            <a:r>
              <a:rPr lang="es-ES" dirty="0"/>
              <a:t> un </a:t>
            </a:r>
            <a:r>
              <a:rPr lang="es-ES" dirty="0" err="1"/>
              <a:t>text</a:t>
            </a:r>
            <a:r>
              <a:rPr lang="es-ES" dirty="0"/>
              <a:t>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F490EFDF-8F2B-6244-A025-39734D8A75D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45132" y="2241028"/>
            <a:ext cx="5436000" cy="3579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1800"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dirty="0"/>
              <a:t>Fes clic per </a:t>
            </a:r>
            <a:r>
              <a:rPr lang="es-ES" dirty="0" err="1"/>
              <a:t>afegir</a:t>
            </a:r>
            <a:r>
              <a:rPr lang="es-ES" dirty="0"/>
              <a:t> un </a:t>
            </a:r>
            <a:r>
              <a:rPr lang="es-ES" dirty="0" err="1"/>
              <a:t>text</a:t>
            </a:r>
            <a:r>
              <a:rPr lang="es-ES" dirty="0"/>
              <a:t>.</a:t>
            </a:r>
          </a:p>
        </p:txBody>
      </p:sp>
      <p:pic>
        <p:nvPicPr>
          <p:cNvPr id="12" name="Imagen 11" descr="Imagen que contiene Icono&#10;&#10;Descripción generada automáticamente">
            <a:extLst>
              <a:ext uri="{FF2B5EF4-FFF2-40B4-BE49-F238E27FC236}">
                <a16:creationId xmlns="" xmlns:a16="http://schemas.microsoft.com/office/drawing/2014/main" id="{2309DE87-DB62-5540-AC9C-8867626AC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781" y="6146658"/>
            <a:ext cx="922105" cy="36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A05B2302-DFA5-7542-8D39-74B084991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64" y="6326658"/>
            <a:ext cx="2131412" cy="1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2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Mapa&#10;&#10;Descripción generada automáticamente">
            <a:extLst>
              <a:ext uri="{FF2B5EF4-FFF2-40B4-BE49-F238E27FC236}">
                <a16:creationId xmlns="" xmlns:a16="http://schemas.microsoft.com/office/drawing/2014/main" id="{6A41FFF2-C774-3C43-AB51-A616F75B5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7206" y="-14284"/>
            <a:ext cx="12474496" cy="701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95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D96465B-FCDB-CA43-B7DF-723DDF181F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300" y="807361"/>
            <a:ext cx="10185400" cy="4851400"/>
          </a:xfrm>
          <a:prstGeom prst="rect">
            <a:avLst/>
          </a:prstGeom>
        </p:spPr>
      </p:pic>
      <p:pic>
        <p:nvPicPr>
          <p:cNvPr id="7" name="Imagen 6" descr="Imagen que contiene Icono&#10;&#10;Descripción generada automáticamente">
            <a:extLst>
              <a:ext uri="{FF2B5EF4-FFF2-40B4-BE49-F238E27FC236}">
                <a16:creationId xmlns="" xmlns:a16="http://schemas.microsoft.com/office/drawing/2014/main" id="{2602677A-FD2E-554A-B7E6-75364DEAEB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0781" y="6146658"/>
            <a:ext cx="922105" cy="36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3E07C2CE-CEAF-FF4A-BDF9-25D37385FD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264" y="6326658"/>
            <a:ext cx="2131412" cy="1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41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Icono&#10;&#10;Descripción generada automáticamente">
            <a:extLst>
              <a:ext uri="{FF2B5EF4-FFF2-40B4-BE49-F238E27FC236}">
                <a16:creationId xmlns="" xmlns:a16="http://schemas.microsoft.com/office/drawing/2014/main" id="{3C2BBF6F-C3CD-E24E-8862-7DE7899EE0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781" y="6146658"/>
            <a:ext cx="922105" cy="360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2C30E798-80F2-BB43-9B72-FCBF95157E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64" y="6326658"/>
            <a:ext cx="2131412" cy="1980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="" xmlns:a16="http://schemas.microsoft.com/office/drawing/2014/main" id="{E57727A4-D389-184A-863B-47CA0AC0C6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4193" y="3793104"/>
            <a:ext cx="270000" cy="270000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="" xmlns:a16="http://schemas.microsoft.com/office/drawing/2014/main" id="{0D14D5AB-4CF4-7E48-B096-9B9E809F91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9750" y="5173455"/>
            <a:ext cx="273600" cy="273600"/>
          </a:xfrm>
          <a:prstGeom prst="rect">
            <a:avLst/>
          </a:prstGeom>
        </p:spPr>
      </p:pic>
      <p:pic>
        <p:nvPicPr>
          <p:cNvPr id="14" name="Imagen 13" descr="Imagen que contiene hacha&#10;&#10;Descripción generada automáticamente">
            <a:extLst>
              <a:ext uri="{FF2B5EF4-FFF2-40B4-BE49-F238E27FC236}">
                <a16:creationId xmlns="" xmlns:a16="http://schemas.microsoft.com/office/drawing/2014/main" id="{5466E5CE-71D4-8D43-AC4C-A51178AD025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1473" y="3322187"/>
            <a:ext cx="310154" cy="252000"/>
          </a:xfrm>
          <a:prstGeom prst="rect">
            <a:avLst/>
          </a:prstGeom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="" xmlns:a16="http://schemas.microsoft.com/office/drawing/2014/main" id="{D2644361-1D1D-4E44-BDF9-9CF66B34DF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2412" y="4716938"/>
            <a:ext cx="271781" cy="237600"/>
          </a:xfrm>
          <a:prstGeom prst="rect">
            <a:avLst/>
          </a:prstGeom>
        </p:spPr>
      </p:pic>
      <p:pic>
        <p:nvPicPr>
          <p:cNvPr id="28" name="Imagen 27" descr="Imagen que contiene Icono&#10;&#10;Descripción generada automáticamente">
            <a:extLst>
              <a:ext uri="{FF2B5EF4-FFF2-40B4-BE49-F238E27FC236}">
                <a16:creationId xmlns="" xmlns:a16="http://schemas.microsoft.com/office/drawing/2014/main" id="{9DC1863C-2039-0D44-AE1B-ABCC7BA78BB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11522" y="4282021"/>
            <a:ext cx="304552" cy="216000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="" xmlns:a16="http://schemas.microsoft.com/office/drawing/2014/main" id="{4F8D64C6-6C56-184B-A51B-52B1163235B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72449" y="2281353"/>
            <a:ext cx="417696" cy="414000"/>
          </a:xfrm>
          <a:prstGeom prst="rect">
            <a:avLst/>
          </a:prstGeom>
        </p:spPr>
      </p:pic>
      <p:grpSp>
        <p:nvGrpSpPr>
          <p:cNvPr id="25" name="24 Grupo"/>
          <p:cNvGrpSpPr/>
          <p:nvPr userDrawn="1"/>
        </p:nvGrpSpPr>
        <p:grpSpPr>
          <a:xfrm>
            <a:off x="1060866" y="3302500"/>
            <a:ext cx="2514438" cy="2262205"/>
            <a:chOff x="1060866" y="3302500"/>
            <a:chExt cx="2514438" cy="2262205"/>
          </a:xfrm>
        </p:grpSpPr>
        <p:sp>
          <p:nvSpPr>
            <p:cNvPr id="27" name="Content Placeholder 2">
              <a:extLst>
                <a:ext uri="{FF2B5EF4-FFF2-40B4-BE49-F238E27FC236}">
                  <a16:creationId xmlns="" xmlns:a16="http://schemas.microsoft.com/office/drawing/2014/main" id="{60D53F1A-BD27-A441-AE8B-105F60C547C5}"/>
                </a:ext>
              </a:extLst>
            </p:cNvPr>
            <p:cNvSpPr txBox="1">
              <a:spLocks/>
            </p:cNvSpPr>
            <p:nvPr/>
          </p:nvSpPr>
          <p:spPr>
            <a:xfrm>
              <a:off x="1060866" y="3302500"/>
              <a:ext cx="1837782" cy="365477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a-ES" noProof="0" dirty="0" smtClean="0"/>
                <a:t>@</a:t>
              </a:r>
              <a:r>
                <a:rPr lang="ca-ES" noProof="0" dirty="0" err="1" smtClean="0"/>
                <a:t>consorciCSI</a:t>
              </a:r>
              <a:endParaRPr lang="ca-ES" noProof="0" dirty="0"/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="" xmlns:a16="http://schemas.microsoft.com/office/drawing/2014/main" id="{650D447A-D49A-CA43-8C7F-2B09DD96093F}"/>
                </a:ext>
              </a:extLst>
            </p:cNvPr>
            <p:cNvSpPr txBox="1">
              <a:spLocks/>
            </p:cNvSpPr>
            <p:nvPr/>
          </p:nvSpPr>
          <p:spPr>
            <a:xfrm>
              <a:off x="1060866" y="3776682"/>
              <a:ext cx="1837782" cy="365477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a-ES" noProof="0" dirty="0" smtClean="0"/>
                <a:t>/</a:t>
              </a:r>
              <a:r>
                <a:rPr lang="ca-ES" noProof="0" dirty="0" err="1" smtClean="0"/>
                <a:t>consorciCSI</a:t>
              </a:r>
              <a:endParaRPr lang="ca-ES" noProof="0" dirty="0"/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="" xmlns:a16="http://schemas.microsoft.com/office/drawing/2014/main" id="{FC2DD753-4FDA-1944-AC4F-711BE69AA669}"/>
                </a:ext>
              </a:extLst>
            </p:cNvPr>
            <p:cNvSpPr txBox="1">
              <a:spLocks/>
            </p:cNvSpPr>
            <p:nvPr/>
          </p:nvSpPr>
          <p:spPr>
            <a:xfrm>
              <a:off x="1060866" y="4250864"/>
              <a:ext cx="1837782" cy="365477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a-ES" noProof="0" dirty="0" smtClean="0"/>
                <a:t>/</a:t>
              </a:r>
              <a:r>
                <a:rPr lang="ca-ES" noProof="0" dirty="0" err="1" smtClean="0"/>
                <a:t>consorciCSI</a:t>
              </a:r>
              <a:endParaRPr lang="ca-ES" noProof="0" dirty="0"/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="" xmlns:a16="http://schemas.microsoft.com/office/drawing/2014/main" id="{A28A3CE6-8D03-FB4D-88E1-AEE7ADC4B9BD}"/>
                </a:ext>
              </a:extLst>
            </p:cNvPr>
            <p:cNvSpPr txBox="1">
              <a:spLocks/>
            </p:cNvSpPr>
            <p:nvPr/>
          </p:nvSpPr>
          <p:spPr>
            <a:xfrm>
              <a:off x="1060866" y="4725046"/>
              <a:ext cx="1837782" cy="365477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a-ES" noProof="0" dirty="0" smtClean="0"/>
                <a:t>/</a:t>
              </a:r>
              <a:r>
                <a:rPr lang="ca-ES" noProof="0" dirty="0" err="1" smtClean="0"/>
                <a:t>consorcicsi</a:t>
              </a:r>
              <a:endParaRPr lang="ca-ES" noProof="0" dirty="0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="" xmlns:a16="http://schemas.microsoft.com/office/drawing/2014/main" id="{FAD4C2A6-0F35-B34D-B226-020F465927D4}"/>
                </a:ext>
              </a:extLst>
            </p:cNvPr>
            <p:cNvSpPr txBox="1">
              <a:spLocks/>
            </p:cNvSpPr>
            <p:nvPr/>
          </p:nvSpPr>
          <p:spPr>
            <a:xfrm>
              <a:off x="1060866" y="5199228"/>
              <a:ext cx="2514438" cy="365477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a-ES" noProof="0" dirty="0" smtClean="0"/>
                <a:t>Consorci Sanitari Integral</a:t>
              </a:r>
              <a:endParaRPr lang="ca-ES" noProof="0" dirty="0"/>
            </a:p>
          </p:txBody>
        </p:sp>
      </p:grpSp>
      <p:pic>
        <p:nvPicPr>
          <p:cNvPr id="34" name="Imagen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04" y="1376929"/>
            <a:ext cx="8552027" cy="4811037"/>
          </a:xfrm>
          <a:prstGeom prst="rect">
            <a:avLst/>
          </a:prstGeom>
        </p:spPr>
      </p:pic>
      <p:sp>
        <p:nvSpPr>
          <p:cNvPr id="2" name="1 Rectángulo"/>
          <p:cNvSpPr/>
          <p:nvPr userDrawn="1"/>
        </p:nvSpPr>
        <p:spPr>
          <a:xfrm>
            <a:off x="1060866" y="2314780"/>
            <a:ext cx="1355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6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www.csi.cat</a:t>
            </a:r>
            <a:endParaRPr lang="ca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 userDrawn="1"/>
        </p:nvSpPr>
        <p:spPr>
          <a:xfrm>
            <a:off x="399288" y="1401236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b="1" noProof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Contacta amb el </a:t>
            </a:r>
            <a:br>
              <a:rPr lang="ca-ES" b="1" noProof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b="1" noProof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Consorci Sanitari Integral</a:t>
            </a:r>
            <a:endParaRPr lang="ca-ES" dirty="0"/>
          </a:p>
        </p:txBody>
      </p:sp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8" y="2820620"/>
            <a:ext cx="457300" cy="45730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650D447A-D49A-CA43-8C7F-2B09DD96093F}"/>
              </a:ext>
            </a:extLst>
          </p:cNvPr>
          <p:cNvSpPr txBox="1">
            <a:spLocks/>
          </p:cNvSpPr>
          <p:nvPr userDrawn="1"/>
        </p:nvSpPr>
        <p:spPr>
          <a:xfrm>
            <a:off x="1060866" y="2904351"/>
            <a:ext cx="1837782" cy="36547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noProof="0" dirty="0" smtClean="0"/>
              <a:t>/</a:t>
            </a:r>
            <a:r>
              <a:rPr lang="ca-ES" noProof="0" dirty="0" err="1" smtClean="0"/>
              <a:t>consorcicsi</a:t>
            </a:r>
            <a:endParaRPr lang="ca-ES" noProof="0" dirty="0"/>
          </a:p>
        </p:txBody>
      </p:sp>
    </p:spTree>
    <p:extLst>
      <p:ext uri="{BB962C8B-B14F-4D97-AF65-F5344CB8AC3E}">
        <p14:creationId xmlns:p14="http://schemas.microsoft.com/office/powerpoint/2010/main" val="36739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9DFFDE51-1718-9642-8049-219545709253}"/>
              </a:ext>
            </a:extLst>
          </p:cNvPr>
          <p:cNvSpPr txBox="1">
            <a:spLocks/>
          </p:cNvSpPr>
          <p:nvPr userDrawn="1"/>
        </p:nvSpPr>
        <p:spPr>
          <a:xfrm>
            <a:off x="749137" y="662806"/>
            <a:ext cx="3647017" cy="1552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  <a:spcBef>
                <a:spcPts val="0"/>
              </a:spcBef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Av. Josep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Molins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, 29-41</a:t>
            </a:r>
          </a:p>
          <a:p>
            <a:pPr algn="l">
              <a:lnSpc>
                <a:spcPts val="1600"/>
              </a:lnSpc>
              <a:spcBef>
                <a:spcPts val="0"/>
              </a:spcBef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08906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L’Hospitalet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600"/>
              </a:lnSpc>
              <a:spcBef>
                <a:spcPts val="0"/>
              </a:spcBef>
            </a:pP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www.csi.cat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1CAAAFE-FF5B-5C49-B669-DDA551A511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121" y="5962297"/>
            <a:ext cx="2400300" cy="355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C633DF2-B6B4-C94E-9C61-472B99FB1E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96398" y="6140097"/>
            <a:ext cx="2712707" cy="252000"/>
          </a:xfrm>
          <a:prstGeom prst="rect">
            <a:avLst/>
          </a:prstGeom>
        </p:spPr>
      </p:pic>
      <p:pic>
        <p:nvPicPr>
          <p:cNvPr id="9" name="Imagen 19">
            <a:extLst>
              <a:ext uri="{FF2B5EF4-FFF2-40B4-BE49-F238E27FC236}">
                <a16:creationId xmlns="" xmlns:a16="http://schemas.microsoft.com/office/drawing/2014/main" id="{2C30E798-80F2-BB43-9B72-FCBF95157E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264" y="6326658"/>
            <a:ext cx="2131412" cy="198000"/>
          </a:xfrm>
          <a:prstGeom prst="rect">
            <a:avLst/>
          </a:prstGeom>
        </p:spPr>
      </p:pic>
      <p:pic>
        <p:nvPicPr>
          <p:cNvPr id="10" name="Imagen 2" descr="Icono&#10;&#10;Descripción generada automáticamente">
            <a:extLst>
              <a:ext uri="{FF2B5EF4-FFF2-40B4-BE49-F238E27FC236}">
                <a16:creationId xmlns="" xmlns:a16="http://schemas.microsoft.com/office/drawing/2014/main" id="{E57727A4-D389-184A-863B-47CA0AC0C62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4193" y="3793104"/>
            <a:ext cx="270000" cy="270000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="" xmlns:a16="http://schemas.microsoft.com/office/drawing/2014/main" id="{0D14D5AB-4CF4-7E48-B096-9B9E809F91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9750" y="5173455"/>
            <a:ext cx="273600" cy="273600"/>
          </a:xfrm>
          <a:prstGeom prst="rect">
            <a:avLst/>
          </a:prstGeom>
        </p:spPr>
      </p:pic>
      <p:pic>
        <p:nvPicPr>
          <p:cNvPr id="12" name="Imagen 13" descr="Imagen que contiene hacha&#10;&#10;Descripción generada automáticamente">
            <a:extLst>
              <a:ext uri="{FF2B5EF4-FFF2-40B4-BE49-F238E27FC236}">
                <a16:creationId xmlns="" xmlns:a16="http://schemas.microsoft.com/office/drawing/2014/main" id="{5466E5CE-71D4-8D43-AC4C-A51178AD025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1473" y="3322187"/>
            <a:ext cx="310154" cy="252000"/>
          </a:xfrm>
          <a:prstGeom prst="rect">
            <a:avLst/>
          </a:prstGeom>
        </p:spPr>
      </p:pic>
      <p:pic>
        <p:nvPicPr>
          <p:cNvPr id="13" name="Imagen 15" descr="Icono&#10;&#10;Descripción generada automáticamente">
            <a:extLst>
              <a:ext uri="{FF2B5EF4-FFF2-40B4-BE49-F238E27FC236}">
                <a16:creationId xmlns="" xmlns:a16="http://schemas.microsoft.com/office/drawing/2014/main" id="{D2644361-1D1D-4E44-BDF9-9CF66B34DF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412" y="4716938"/>
            <a:ext cx="271781" cy="237600"/>
          </a:xfrm>
          <a:prstGeom prst="rect">
            <a:avLst/>
          </a:prstGeom>
        </p:spPr>
      </p:pic>
      <p:pic>
        <p:nvPicPr>
          <p:cNvPr id="14" name="Imagen 27" descr="Imagen que contiene Icono&#10;&#10;Descripción generada automáticamente">
            <a:extLst>
              <a:ext uri="{FF2B5EF4-FFF2-40B4-BE49-F238E27FC236}">
                <a16:creationId xmlns="" xmlns:a16="http://schemas.microsoft.com/office/drawing/2014/main" id="{9DC1863C-2039-0D44-AE1B-ABCC7BA78BB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11522" y="4282021"/>
            <a:ext cx="304552" cy="216000"/>
          </a:xfrm>
          <a:prstGeom prst="rect">
            <a:avLst/>
          </a:prstGeom>
        </p:spPr>
      </p:pic>
      <p:pic>
        <p:nvPicPr>
          <p:cNvPr id="15" name="Imagen 29" descr="Forma, Círculo&#10;&#10;Descripción generada automáticamente">
            <a:extLst>
              <a:ext uri="{FF2B5EF4-FFF2-40B4-BE49-F238E27FC236}">
                <a16:creationId xmlns="" xmlns:a16="http://schemas.microsoft.com/office/drawing/2014/main" id="{4F8D64C6-6C56-184B-A51B-52B1163235B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72449" y="2426635"/>
            <a:ext cx="417696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5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FAAD7ED7-2D84-714E-B7E9-83F6D8BD7F1A}"/>
              </a:ext>
            </a:extLst>
          </p:cNvPr>
          <p:cNvSpPr txBox="1">
            <a:spLocks/>
          </p:cNvSpPr>
          <p:nvPr/>
        </p:nvSpPr>
        <p:spPr>
          <a:xfrm>
            <a:off x="10201961" y="6154629"/>
            <a:ext cx="1440873" cy="34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www.csi.cat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4305E2-0DD4-FE48-B887-E5848794E5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9122" y="429944"/>
            <a:ext cx="10993712" cy="7985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Fes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afegir</a:t>
            </a:r>
            <a:r>
              <a:rPr lang="en-US" dirty="0"/>
              <a:t> un </a:t>
            </a:r>
            <a:r>
              <a:rPr lang="en-US" dirty="0" err="1"/>
              <a:t>títol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08E5AAE4-1320-CC45-BFAC-8CBB808DD8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9121" y="1292352"/>
            <a:ext cx="10993713" cy="18213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Fes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afegir</a:t>
            </a:r>
            <a:r>
              <a:rPr lang="en-US" dirty="0"/>
              <a:t> un </a:t>
            </a:r>
            <a:r>
              <a:rPr lang="en-US" dirty="0" err="1"/>
              <a:t>subtítol</a:t>
            </a:r>
            <a:endParaRPr lang="en-US" dirty="0"/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48095EAD-7B09-1845-90EF-4F9418CD60C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="" xmlns:a16="http://schemas.microsoft.com/office/drawing/2014/main" id="{1F9AB594-C5D4-3A4E-A2CF-4BCA54B963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1799" y="5748418"/>
            <a:ext cx="13831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85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FAAD7ED7-2D84-714E-B7E9-83F6D8BD7F1A}"/>
              </a:ext>
            </a:extLst>
          </p:cNvPr>
          <p:cNvSpPr txBox="1">
            <a:spLocks/>
          </p:cNvSpPr>
          <p:nvPr/>
        </p:nvSpPr>
        <p:spPr>
          <a:xfrm>
            <a:off x="10201961" y="6154629"/>
            <a:ext cx="1440873" cy="34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www.csi.cat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4305E2-0DD4-FE48-B887-E5848794E5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9122" y="429944"/>
            <a:ext cx="5751678" cy="7985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Fes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afegir</a:t>
            </a:r>
            <a:r>
              <a:rPr lang="en-US" dirty="0"/>
              <a:t> un </a:t>
            </a:r>
            <a:r>
              <a:rPr lang="en-US" dirty="0" err="1"/>
              <a:t>títol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08E5AAE4-1320-CC45-BFAC-8CBB808DD8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9122" y="1292352"/>
            <a:ext cx="5751678" cy="18213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Fes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afegir</a:t>
            </a:r>
            <a:r>
              <a:rPr lang="en-US" dirty="0"/>
              <a:t> un </a:t>
            </a:r>
            <a:r>
              <a:rPr lang="en-US" dirty="0" err="1"/>
              <a:t>subtítol</a:t>
            </a:r>
            <a:endParaRPr lang="en-US" dirty="0"/>
          </a:p>
        </p:txBody>
      </p:sp>
      <p:pic>
        <p:nvPicPr>
          <p:cNvPr id="4" name="Imagen 3" descr="Imagen que contiene tabla, grande, tazón, computadora&#10;&#10;Descripción generada automáticamente">
            <a:extLst>
              <a:ext uri="{FF2B5EF4-FFF2-40B4-BE49-F238E27FC236}">
                <a16:creationId xmlns="" xmlns:a16="http://schemas.microsoft.com/office/drawing/2014/main" id="{989C52C6-CA7A-5240-8049-C2FB9B353C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72322" y="0"/>
            <a:ext cx="3574243" cy="6858000"/>
          </a:xfrm>
          <a:prstGeom prst="rect">
            <a:avLst/>
          </a:prstGeom>
        </p:spPr>
      </p:pic>
      <p:pic>
        <p:nvPicPr>
          <p:cNvPr id="11" name="Imagen 10" descr="Imagen que contiene Interfaz de usuario gráfica&#10;&#10;Descripción generada automáticamente">
            <a:extLst>
              <a:ext uri="{FF2B5EF4-FFF2-40B4-BE49-F238E27FC236}">
                <a16:creationId xmlns="" xmlns:a16="http://schemas.microsoft.com/office/drawing/2014/main" id="{3C801688-5A5C-7845-9D00-570AE3070E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799" y="5748418"/>
            <a:ext cx="13831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15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FAAD7ED7-2D84-714E-B7E9-83F6D8BD7F1A}"/>
              </a:ext>
            </a:extLst>
          </p:cNvPr>
          <p:cNvSpPr txBox="1">
            <a:spLocks/>
          </p:cNvSpPr>
          <p:nvPr/>
        </p:nvSpPr>
        <p:spPr>
          <a:xfrm>
            <a:off x="10201961" y="6154629"/>
            <a:ext cx="1440873" cy="34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www.csi.cat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64305E2-0DD4-FE48-B887-E5848794E5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9122" y="429944"/>
            <a:ext cx="10993712" cy="7985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Fes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afegir</a:t>
            </a:r>
            <a:r>
              <a:rPr lang="en-US" dirty="0"/>
              <a:t> un </a:t>
            </a:r>
            <a:r>
              <a:rPr lang="en-US" dirty="0" err="1"/>
              <a:t>títol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08E5AAE4-1320-CC45-BFAC-8CBB808DD8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9121" y="1292352"/>
            <a:ext cx="10993713" cy="18213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Fes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afegir</a:t>
            </a:r>
            <a:r>
              <a:rPr lang="en-US" dirty="0"/>
              <a:t> un </a:t>
            </a:r>
            <a:r>
              <a:rPr lang="en-US" dirty="0" err="1"/>
              <a:t>subtítol</a:t>
            </a:r>
            <a:endParaRPr lang="en-US" dirty="0"/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1834D1A8-2711-D442-866A-3F132CDA46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669342"/>
            <a:ext cx="12192000" cy="1803400"/>
          </a:xfrm>
          <a:prstGeom prst="rect">
            <a:avLst/>
          </a:prstGeom>
        </p:spPr>
      </p:pic>
      <p:pic>
        <p:nvPicPr>
          <p:cNvPr id="11" name="Imagen 10" descr="Imagen que contiene Interfaz de usuario gráfica&#10;&#10;Descripción generada automáticamente">
            <a:extLst>
              <a:ext uri="{FF2B5EF4-FFF2-40B4-BE49-F238E27FC236}">
                <a16:creationId xmlns="" xmlns:a16="http://schemas.microsoft.com/office/drawing/2014/main" id="{FCF986FB-4F4D-7341-984B-55755F2CC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799" y="5748418"/>
            <a:ext cx="13831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82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FAAD7ED7-2D84-714E-B7E9-83F6D8BD7F1A}"/>
              </a:ext>
            </a:extLst>
          </p:cNvPr>
          <p:cNvSpPr txBox="1">
            <a:spLocks/>
          </p:cNvSpPr>
          <p:nvPr/>
        </p:nvSpPr>
        <p:spPr>
          <a:xfrm>
            <a:off x="10201961" y="6154629"/>
            <a:ext cx="1440873" cy="34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www.csi.cat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DBA2AC9-89D4-6D48-B69D-EE1AD8CEBD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03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70226C82-86C3-1B45-A901-1313EFC461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9122" y="3589252"/>
            <a:ext cx="9229984" cy="7985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Fes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afegir</a:t>
            </a:r>
            <a:r>
              <a:rPr lang="en-US" dirty="0"/>
              <a:t> un </a:t>
            </a:r>
            <a:r>
              <a:rPr lang="en-US" dirty="0" err="1"/>
              <a:t>títol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D228D75A-4429-064D-9A40-7BE5F6EB77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9121" y="4451660"/>
            <a:ext cx="9229985" cy="18213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Fes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afegir</a:t>
            </a:r>
            <a:r>
              <a:rPr lang="en-US" dirty="0"/>
              <a:t> un </a:t>
            </a:r>
            <a:r>
              <a:rPr lang="en-US" dirty="0" err="1"/>
              <a:t>subtítol</a:t>
            </a:r>
            <a:endParaRPr lang="en-US" dirty="0"/>
          </a:p>
        </p:txBody>
      </p:sp>
      <p:pic>
        <p:nvPicPr>
          <p:cNvPr id="12" name="Imagen 11" descr="Imagen que contiene Interfaz de usuario gráfica&#10;&#10;Descripción generada automáticamente">
            <a:extLst>
              <a:ext uri="{FF2B5EF4-FFF2-40B4-BE49-F238E27FC236}">
                <a16:creationId xmlns="" xmlns:a16="http://schemas.microsoft.com/office/drawing/2014/main" id="{94394126-FD50-D64B-AE94-0DC3B523BA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799" y="5748418"/>
            <a:ext cx="13831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74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ventana, puerta, raqueta, pequeño&#10;&#10;Descripción generada automáticamente">
            <a:extLst>
              <a:ext uri="{FF2B5EF4-FFF2-40B4-BE49-F238E27FC236}">
                <a16:creationId xmlns="" xmlns:a16="http://schemas.microsoft.com/office/drawing/2014/main" id="{D0D371AE-8ABC-7547-AFA6-8D591E1FAC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FAAD7ED7-2D84-714E-B7E9-83F6D8BD7F1A}"/>
              </a:ext>
            </a:extLst>
          </p:cNvPr>
          <p:cNvSpPr txBox="1">
            <a:spLocks/>
          </p:cNvSpPr>
          <p:nvPr/>
        </p:nvSpPr>
        <p:spPr>
          <a:xfrm>
            <a:off x="10201961" y="6054613"/>
            <a:ext cx="1440873" cy="34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www.csi.cat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6B91ED5-5C08-9C42-8B59-39DDF7FC66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9122" y="3589252"/>
            <a:ext cx="9229984" cy="7985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Fes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afegir</a:t>
            </a:r>
            <a:r>
              <a:rPr lang="en-US" dirty="0"/>
              <a:t> un </a:t>
            </a:r>
            <a:r>
              <a:rPr lang="en-US" dirty="0" err="1"/>
              <a:t>títol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="" xmlns:a16="http://schemas.microsoft.com/office/drawing/2014/main" id="{A6E7F2E7-230F-D44E-9697-D7A9795C90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9121" y="4451660"/>
            <a:ext cx="9229985" cy="18213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Fes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afegir</a:t>
            </a:r>
            <a:r>
              <a:rPr lang="en-US" dirty="0"/>
              <a:t> un </a:t>
            </a:r>
            <a:r>
              <a:rPr lang="en-US" dirty="0" err="1"/>
              <a:t>subtítol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6" y="5671030"/>
            <a:ext cx="1579446" cy="61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16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">
            <a:extLst>
              <a:ext uri="{FF2B5EF4-FFF2-40B4-BE49-F238E27FC236}">
                <a16:creationId xmlns="" xmlns:a16="http://schemas.microsoft.com/office/drawing/2014/main" id="{0F97A5B3-1523-794A-8460-F7CE513457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FAAD7ED7-2D84-714E-B7E9-83F6D8BD7F1A}"/>
              </a:ext>
            </a:extLst>
          </p:cNvPr>
          <p:cNvSpPr txBox="1">
            <a:spLocks/>
          </p:cNvSpPr>
          <p:nvPr/>
        </p:nvSpPr>
        <p:spPr>
          <a:xfrm>
            <a:off x="10201961" y="6054613"/>
            <a:ext cx="1440873" cy="34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www.csi.cat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7D0CF84E-76CC-DC4B-91E9-89FA1D2DDC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9122" y="429944"/>
            <a:ext cx="5751678" cy="7985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Fes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afegir</a:t>
            </a:r>
            <a:r>
              <a:rPr lang="en-US" dirty="0"/>
              <a:t> un </a:t>
            </a:r>
            <a:r>
              <a:rPr lang="en-US" dirty="0" err="1"/>
              <a:t>títol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9D546E63-A68D-9B45-9C52-FF5F4BE30F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9122" y="1292352"/>
            <a:ext cx="5751678" cy="18213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Fes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afegir</a:t>
            </a:r>
            <a:r>
              <a:rPr lang="en-US" dirty="0"/>
              <a:t> un </a:t>
            </a:r>
            <a:r>
              <a:rPr lang="en-US" dirty="0" err="1"/>
              <a:t>subtítol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96" y="5619196"/>
            <a:ext cx="1552760" cy="6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63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FAAD7ED7-2D84-714E-B7E9-83F6D8BD7F1A}"/>
              </a:ext>
            </a:extLst>
          </p:cNvPr>
          <p:cNvSpPr txBox="1">
            <a:spLocks/>
          </p:cNvSpPr>
          <p:nvPr/>
        </p:nvSpPr>
        <p:spPr>
          <a:xfrm>
            <a:off x="10201961" y="6154629"/>
            <a:ext cx="1440873" cy="34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www.csi.cat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="" xmlns:a16="http://schemas.microsoft.com/office/drawing/2014/main" id="{06A26881-796E-1843-B631-6D673CAB90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1799" y="5748418"/>
            <a:ext cx="13831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17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pçalament de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076" y="2671333"/>
            <a:ext cx="97153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000" b="1" i="0">
                <a:solidFill>
                  <a:schemeClr val="tx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076" y="5636028"/>
            <a:ext cx="9715350" cy="48687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4267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42CE8B19-C0CC-A144-ACC0-24DC7BE88A29}"/>
              </a:ext>
            </a:extLst>
          </p:cNvPr>
          <p:cNvSpPr txBox="1">
            <a:spLocks/>
          </p:cNvSpPr>
          <p:nvPr/>
        </p:nvSpPr>
        <p:spPr>
          <a:xfrm>
            <a:off x="1446963" y="628517"/>
            <a:ext cx="10244294" cy="4196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50A229F0-FEF0-8346-95A3-89F1464EB54A}"/>
              </a:ext>
            </a:extLst>
          </p:cNvPr>
          <p:cNvSpPr txBox="1">
            <a:spLocks/>
          </p:cNvSpPr>
          <p:nvPr userDrawn="1"/>
        </p:nvSpPr>
        <p:spPr>
          <a:xfrm>
            <a:off x="1446963" y="628517"/>
            <a:ext cx="10244294" cy="4196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9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698" r:id="rId2"/>
    <p:sldLayoutId id="2147483727" r:id="rId3"/>
    <p:sldLayoutId id="2147483726" r:id="rId4"/>
    <p:sldLayoutId id="2147483725" r:id="rId5"/>
    <p:sldLayoutId id="2147483706" r:id="rId6"/>
    <p:sldLayoutId id="2147483728" r:id="rId7"/>
    <p:sldLayoutId id="2147483724" r:id="rId8"/>
    <p:sldLayoutId id="2147483699" r:id="rId9"/>
    <p:sldLayoutId id="2147483700" r:id="rId10"/>
    <p:sldLayoutId id="2147483707" r:id="rId11"/>
    <p:sldLayoutId id="2147483708" r:id="rId12"/>
    <p:sldLayoutId id="2147483704" r:id="rId13"/>
    <p:sldLayoutId id="2147483730" r:id="rId14"/>
    <p:sldLayoutId id="2147483710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package" Target="../embeddings/Microsoft_Excel_Worksheet22.xlsx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5C1FE2E-9619-C942-8C68-E8D2ADD66A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 smtClean="0"/>
              <a:t>Enquesta Satisfacció 2021</a:t>
            </a:r>
            <a:endParaRPr lang="ca-ES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A7C7E09A-C56D-D948-A629-EE881A7A5D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a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 de Dia Oncologia</a:t>
            </a:r>
          </a:p>
          <a:p>
            <a:r>
              <a:rPr lang="ca-ES" dirty="0" smtClean="0"/>
              <a:t>Hospital de Sant Joan Despí</a:t>
            </a:r>
          </a:p>
          <a:p>
            <a:endParaRPr lang="ca-ES" dirty="0"/>
          </a:p>
        </p:txBody>
      </p:sp>
      <p:sp>
        <p:nvSpPr>
          <p:cNvPr id="4" name="Subtítulo 2">
            <a:extLst>
              <a:ext uri="{FF2B5EF4-FFF2-40B4-BE49-F238E27FC236}">
                <a16:creationId xmlns="" xmlns:a16="http://schemas.microsoft.com/office/drawing/2014/main" id="{2765527D-6626-5843-9755-6A26188AC732}"/>
              </a:ext>
            </a:extLst>
          </p:cNvPr>
          <p:cNvSpPr txBox="1">
            <a:spLocks/>
          </p:cNvSpPr>
          <p:nvPr/>
        </p:nvSpPr>
        <p:spPr>
          <a:xfrm>
            <a:off x="3901337" y="4991257"/>
            <a:ext cx="4390470" cy="363801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1800" dirty="0" smtClean="0"/>
              <a:t>Opinió del Ciutadà, novembre de 2021</a:t>
            </a:r>
            <a:endParaRPr lang="ca-ES" sz="1800" dirty="0"/>
          </a:p>
        </p:txBody>
      </p:sp>
    </p:spTree>
    <p:extLst>
      <p:ext uri="{BB962C8B-B14F-4D97-AF65-F5344CB8AC3E}">
        <p14:creationId xmlns:p14="http://schemas.microsoft.com/office/powerpoint/2010/main" val="3273785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Anàlisi</a:t>
            </a:r>
            <a:r>
              <a:rPr lang="es-ES" dirty="0" smtClean="0"/>
              <a:t> </a:t>
            </a:r>
            <a:r>
              <a:rPr lang="es-ES" dirty="0" err="1" smtClean="0"/>
              <a:t>dels</a:t>
            </a:r>
            <a:r>
              <a:rPr lang="es-ES" dirty="0" smtClean="0"/>
              <a:t> </a:t>
            </a:r>
            <a:r>
              <a:rPr lang="es-ES" dirty="0" err="1" smtClean="0"/>
              <a:t>Comentaris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De les 103 </a:t>
            </a:r>
            <a:r>
              <a:rPr lang="es-ES" sz="1400" dirty="0" err="1"/>
              <a:t>enquestes</a:t>
            </a:r>
            <a:r>
              <a:rPr lang="es-ES" sz="1400" dirty="0"/>
              <a:t>, </a:t>
            </a:r>
            <a:r>
              <a:rPr lang="es-ES" sz="1400" dirty="0">
                <a:solidFill>
                  <a:schemeClr val="tx2"/>
                </a:solidFill>
              </a:rPr>
              <a:t>24</a:t>
            </a:r>
            <a:r>
              <a:rPr lang="es-ES" sz="1400" dirty="0"/>
              <a:t> aporten </a:t>
            </a:r>
            <a:r>
              <a:rPr lang="es-ES" sz="1400" dirty="0" err="1"/>
              <a:t>comentaris</a:t>
            </a:r>
            <a:r>
              <a:rPr lang="es-ES" sz="1400" dirty="0"/>
              <a:t> (un 23’3</a:t>
            </a:r>
            <a:r>
              <a:rPr lang="es-ES" sz="1400" dirty="0" smtClean="0"/>
              <a:t>%)</a:t>
            </a:r>
            <a:r>
              <a:rPr lang="es-ES" sz="1400" dirty="0" smtClean="0">
                <a:solidFill>
                  <a:srgbClr val="FF0000"/>
                </a:solidFill>
              </a:rPr>
              <a:t>.</a:t>
            </a:r>
            <a:endParaRPr lang="es-ES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/>
              <a:t>D’aquestes</a:t>
            </a:r>
            <a:r>
              <a:rPr lang="es-ES" sz="1400" dirty="0"/>
              <a:t> 24 </a:t>
            </a:r>
            <a:r>
              <a:rPr lang="es-ES" sz="1400" dirty="0" err="1" smtClean="0"/>
              <a:t>enquestes</a:t>
            </a:r>
            <a:r>
              <a:rPr lang="es-ES" sz="1400" dirty="0"/>
              <a:t>, </a:t>
            </a:r>
            <a:r>
              <a:rPr lang="es-ES" sz="1400" dirty="0" err="1"/>
              <a:t>s’extrauen</a:t>
            </a:r>
            <a:r>
              <a:rPr lang="es-ES" sz="1400" dirty="0"/>
              <a:t> </a:t>
            </a:r>
            <a:r>
              <a:rPr lang="es-ES" sz="1400" dirty="0">
                <a:solidFill>
                  <a:schemeClr val="tx2"/>
                </a:solidFill>
              </a:rPr>
              <a:t>28</a:t>
            </a:r>
            <a:r>
              <a:rPr lang="es-ES" sz="1400" dirty="0"/>
              <a:t> </a:t>
            </a:r>
            <a:r>
              <a:rPr lang="es-ES" sz="1400" dirty="0" err="1" smtClean="0"/>
              <a:t>comentaris</a:t>
            </a:r>
            <a:r>
              <a:rPr lang="es-E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/>
              <a:t>Mentre</a:t>
            </a:r>
            <a:r>
              <a:rPr lang="es-ES" sz="1400" dirty="0"/>
              <a:t> que </a:t>
            </a:r>
            <a:r>
              <a:rPr lang="es-ES" sz="1400" dirty="0" err="1"/>
              <a:t>els</a:t>
            </a:r>
            <a:r>
              <a:rPr lang="es-ES" sz="1400" dirty="0"/>
              <a:t> </a:t>
            </a:r>
            <a:r>
              <a:rPr lang="es-ES" sz="1400" b="1" dirty="0" err="1"/>
              <a:t>agraïments</a:t>
            </a:r>
            <a:r>
              <a:rPr lang="es-ES" sz="1400" dirty="0"/>
              <a:t> </a:t>
            </a:r>
            <a:r>
              <a:rPr lang="es-ES" sz="1400" dirty="0" err="1" smtClean="0"/>
              <a:t>tots</a:t>
            </a:r>
            <a:r>
              <a:rPr lang="es-ES" sz="1400" dirty="0" smtClean="0"/>
              <a:t> </a:t>
            </a:r>
            <a:r>
              <a:rPr lang="es-ES" sz="1400" dirty="0"/>
              <a:t>van en </a:t>
            </a:r>
            <a:r>
              <a:rPr lang="es-ES" sz="1400" dirty="0" err="1"/>
              <a:t>relació</a:t>
            </a:r>
            <a:r>
              <a:rPr lang="es-ES" sz="1400" dirty="0"/>
              <a:t> a la </a:t>
            </a:r>
            <a:r>
              <a:rPr lang="es-ES" sz="1400" b="1" dirty="0">
                <a:solidFill>
                  <a:schemeClr val="tx2"/>
                </a:solidFill>
              </a:rPr>
              <a:t>bona </a:t>
            </a:r>
            <a:r>
              <a:rPr lang="es-ES" sz="1400" b="1" dirty="0" err="1">
                <a:solidFill>
                  <a:schemeClr val="tx2"/>
                </a:solidFill>
              </a:rPr>
              <a:t>atenció</a:t>
            </a:r>
            <a:r>
              <a:rPr lang="es-ES" sz="1400" b="1" dirty="0">
                <a:solidFill>
                  <a:schemeClr val="tx2"/>
                </a:solidFill>
              </a:rPr>
              <a:t> i </a:t>
            </a:r>
            <a:r>
              <a:rPr lang="es-ES" sz="1400" b="1" dirty="0" err="1" smtClean="0">
                <a:solidFill>
                  <a:schemeClr val="tx2"/>
                </a:solidFill>
              </a:rPr>
              <a:t>tracte</a:t>
            </a:r>
            <a:r>
              <a:rPr lang="es-ES" sz="1400" b="1" dirty="0" smtClean="0">
                <a:solidFill>
                  <a:schemeClr val="tx2"/>
                </a:solidFill>
              </a:rPr>
              <a:t> </a:t>
            </a:r>
            <a:r>
              <a:rPr lang="es-ES" sz="1400" dirty="0" err="1" smtClean="0"/>
              <a:t>dels</a:t>
            </a:r>
            <a:r>
              <a:rPr lang="es-ES" sz="1400" dirty="0" smtClean="0"/>
              <a:t> </a:t>
            </a:r>
            <a:r>
              <a:rPr lang="es-ES" sz="1400" dirty="0" err="1" smtClean="0"/>
              <a:t>professionals</a:t>
            </a:r>
            <a:r>
              <a:rPr lang="es-ES" sz="1400" dirty="0" smtClean="0"/>
              <a:t>, </a:t>
            </a:r>
            <a:r>
              <a:rPr lang="es-ES" sz="1400" dirty="0"/>
              <a:t>les </a:t>
            </a:r>
            <a:r>
              <a:rPr lang="es-ES" sz="1400" dirty="0" err="1" smtClean="0"/>
              <a:t>queixes</a:t>
            </a:r>
            <a:r>
              <a:rPr lang="es-ES" sz="1400" dirty="0" smtClean="0"/>
              <a:t> </a:t>
            </a:r>
            <a:r>
              <a:rPr lang="es-ES" sz="1400" dirty="0" err="1" smtClean="0"/>
              <a:t>són</a:t>
            </a:r>
            <a:r>
              <a:rPr lang="es-ES" sz="1400" dirty="0" smtClean="0"/>
              <a:t> </a:t>
            </a:r>
            <a:r>
              <a:rPr lang="es-ES" sz="1400" dirty="0" err="1" smtClean="0"/>
              <a:t>més</a:t>
            </a:r>
            <a:r>
              <a:rPr lang="es-ES" sz="1400" dirty="0" smtClean="0"/>
              <a:t> </a:t>
            </a:r>
            <a:r>
              <a:rPr lang="es-ES" sz="1400" dirty="0" err="1" smtClean="0"/>
              <a:t>divergents</a:t>
            </a:r>
            <a:r>
              <a:rPr lang="es-ES" sz="1400" dirty="0"/>
              <a:t>:</a:t>
            </a:r>
            <a:r>
              <a:rPr lang="es-ES" sz="1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036" y="2263853"/>
            <a:ext cx="3364140" cy="85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93104"/>
              </p:ext>
            </p:extLst>
          </p:nvPr>
        </p:nvGraphicFramePr>
        <p:xfrm>
          <a:off x="2939142" y="4160066"/>
          <a:ext cx="6069467" cy="1269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Hoja de cálculo" r:id="rId5" imgW="4600634" imgH="962010" progId="Excel.Sheet.12">
                  <p:embed/>
                </p:oleObj>
              </mc:Choice>
              <mc:Fallback>
                <p:oleObj name="Hoja de cálculo" r:id="rId5" imgW="4600634" imgH="9620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39142" y="4160066"/>
                        <a:ext cx="6069467" cy="1269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302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Radial </a:t>
            </a:r>
            <a:r>
              <a:rPr lang="es-ES" dirty="0" err="1" smtClean="0"/>
              <a:t>comparatiu</a:t>
            </a:r>
            <a:r>
              <a:rPr lang="es-ES" dirty="0" smtClean="0"/>
              <a:t> </a:t>
            </a:r>
            <a:r>
              <a:rPr lang="es-ES" dirty="0" err="1" smtClean="0"/>
              <a:t>ICO’s</a:t>
            </a:r>
            <a:r>
              <a:rPr lang="es-ES" dirty="0" smtClean="0"/>
              <a:t> </a:t>
            </a:r>
            <a:r>
              <a:rPr lang="es-ES" b="0" dirty="0" smtClean="0"/>
              <a:t>(</a:t>
            </a:r>
            <a:r>
              <a:rPr lang="es-ES" b="0" dirty="0" err="1" smtClean="0"/>
              <a:t>Positius-Molt</a:t>
            </a:r>
            <a:r>
              <a:rPr lang="es-ES" b="0" dirty="0" smtClean="0"/>
              <a:t> </a:t>
            </a:r>
            <a:r>
              <a:rPr lang="es-ES" b="0" dirty="0" err="1" smtClean="0"/>
              <a:t>Positius</a:t>
            </a:r>
            <a:r>
              <a:rPr lang="es-ES" b="0" dirty="0" smtClean="0"/>
              <a:t>)</a:t>
            </a:r>
            <a:endParaRPr lang="es-ES" b="0" dirty="0"/>
          </a:p>
        </p:txBody>
      </p:sp>
      <p:graphicFrame>
        <p:nvGraphicFramePr>
          <p:cNvPr id="4" name="Chart 2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429E8E51-A68E-416C-BE16-C8FC5E26A3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5620134"/>
              </p:ext>
            </p:extLst>
          </p:nvPr>
        </p:nvGraphicFramePr>
        <p:xfrm>
          <a:off x="955222" y="909297"/>
          <a:ext cx="10295845" cy="5372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419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DF77D-27BD-D04D-AB38-90D8FDFC8A3F}"/>
              </a:ext>
            </a:extLst>
          </p:cNvPr>
          <p:cNvSpPr txBox="1">
            <a:spLocks/>
          </p:cNvSpPr>
          <p:nvPr/>
        </p:nvSpPr>
        <p:spPr>
          <a:xfrm>
            <a:off x="3086181" y="519720"/>
            <a:ext cx="6089904" cy="41969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ca-ES" sz="3200" noProof="0" dirty="0" smtClean="0"/>
              <a:t>Gràcies per la vostra atenció!</a:t>
            </a:r>
            <a:endParaRPr lang="ca-ES" sz="3200" noProof="0" dirty="0"/>
          </a:p>
        </p:txBody>
      </p:sp>
    </p:spTree>
    <p:extLst>
      <p:ext uri="{BB962C8B-B14F-4D97-AF65-F5344CB8AC3E}">
        <p14:creationId xmlns:p14="http://schemas.microsoft.com/office/powerpoint/2010/main" val="121636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Fitxa Tècnica 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400" b="1" dirty="0" smtClean="0">
                <a:solidFill>
                  <a:schemeClr val="tx2"/>
                </a:solidFill>
              </a:rPr>
              <a:t>Univers: </a:t>
            </a:r>
            <a:r>
              <a:rPr lang="ca-ES" sz="1400" dirty="0"/>
              <a:t>p</a:t>
            </a:r>
            <a:r>
              <a:rPr lang="ca-ES" sz="1400" dirty="0" smtClean="0"/>
              <a:t>acients </a:t>
            </a:r>
            <a:r>
              <a:rPr lang="ca-ES" sz="1400" dirty="0" smtClean="0"/>
              <a:t>atesos per l’Hospital de Dia d’Oncologia de l’Hospital de Sant Joan Despí</a:t>
            </a:r>
          </a:p>
          <a:p>
            <a:endParaRPr lang="ca-ES" sz="6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400" b="1" dirty="0" smtClean="0">
                <a:solidFill>
                  <a:schemeClr val="tx2"/>
                </a:solidFill>
              </a:rPr>
              <a:t>Grandària </a:t>
            </a:r>
            <a:r>
              <a:rPr lang="ca-ES" sz="1400" b="1" dirty="0">
                <a:solidFill>
                  <a:schemeClr val="tx2"/>
                </a:solidFill>
              </a:rPr>
              <a:t>mostra: </a:t>
            </a:r>
            <a:r>
              <a:rPr lang="ca-ES" sz="1400" dirty="0"/>
              <a:t>103 </a:t>
            </a:r>
            <a:r>
              <a:rPr lang="ca-ES" sz="1400" dirty="0" smtClean="0"/>
              <a:t>enquestes</a:t>
            </a:r>
          </a:p>
          <a:p>
            <a:endParaRPr lang="ca-ES" sz="6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400" b="1" dirty="0" smtClean="0">
                <a:solidFill>
                  <a:schemeClr val="tx2"/>
                </a:solidFill>
              </a:rPr>
              <a:t>Rang </a:t>
            </a:r>
            <a:r>
              <a:rPr lang="ca-ES" sz="1400" b="1" dirty="0">
                <a:solidFill>
                  <a:schemeClr val="tx2"/>
                </a:solidFill>
              </a:rPr>
              <a:t>de la mostra: </a:t>
            </a:r>
            <a:r>
              <a:rPr lang="ca-ES" sz="1400" dirty="0"/>
              <a:t>p</a:t>
            </a:r>
            <a:r>
              <a:rPr lang="ca-ES" sz="1400" dirty="0" smtClean="0"/>
              <a:t>acients </a:t>
            </a:r>
            <a:r>
              <a:rPr lang="ca-ES" sz="1400" dirty="0"/>
              <a:t>entre 20 i 82 anys atesos l’any 2021 </a:t>
            </a:r>
            <a:r>
              <a:rPr lang="ca-ES" sz="1400" dirty="0" smtClean="0"/>
              <a:t>(</a:t>
            </a:r>
            <a:r>
              <a:rPr lang="ca-ES" sz="1400" dirty="0" err="1" smtClean="0"/>
              <a:t>Promig</a:t>
            </a:r>
            <a:r>
              <a:rPr lang="ca-ES" sz="1400" dirty="0" smtClean="0"/>
              <a:t> </a:t>
            </a:r>
            <a:r>
              <a:rPr lang="ca-ES" sz="1400" dirty="0"/>
              <a:t>edat: 58,9 </a:t>
            </a:r>
            <a:r>
              <a:rPr lang="ca-ES" sz="1400" dirty="0" smtClean="0"/>
              <a:t>anys)</a:t>
            </a:r>
          </a:p>
          <a:p>
            <a:endParaRPr lang="ca-ES" sz="6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400" b="1" dirty="0" smtClean="0">
                <a:solidFill>
                  <a:schemeClr val="tx2"/>
                </a:solidFill>
              </a:rPr>
              <a:t>Treball </a:t>
            </a:r>
            <a:r>
              <a:rPr lang="ca-ES" sz="1400" b="1" dirty="0">
                <a:solidFill>
                  <a:schemeClr val="tx2"/>
                </a:solidFill>
              </a:rPr>
              <a:t>de camp: </a:t>
            </a:r>
            <a:r>
              <a:rPr lang="ca-ES" sz="1400" dirty="0"/>
              <a:t>d</a:t>
            </a:r>
            <a:r>
              <a:rPr lang="ca-ES" sz="1400" dirty="0" smtClean="0"/>
              <a:t>el </a:t>
            </a:r>
            <a:r>
              <a:rPr lang="ca-ES" sz="1400" dirty="0"/>
              <a:t>14 de juny </a:t>
            </a:r>
            <a:r>
              <a:rPr lang="ca-ES" sz="1400" dirty="0" smtClean="0"/>
              <a:t>al 26 d’octubre de 2021.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tx2"/>
                </a:solidFill>
              </a:rPr>
              <a:t>Mètode</a:t>
            </a:r>
            <a:r>
              <a:rPr lang="es-ES" sz="1400" b="1" dirty="0" smtClean="0">
                <a:solidFill>
                  <a:schemeClr val="tx2"/>
                </a:solidFill>
              </a:rPr>
              <a:t> </a:t>
            </a:r>
            <a:r>
              <a:rPr lang="es-ES" sz="1400" b="1" dirty="0">
                <a:solidFill>
                  <a:schemeClr val="tx2"/>
                </a:solidFill>
              </a:rPr>
              <a:t>de </a:t>
            </a:r>
            <a:r>
              <a:rPr lang="es-ES" sz="1400" b="1" dirty="0" err="1">
                <a:solidFill>
                  <a:schemeClr val="tx2"/>
                </a:solidFill>
              </a:rPr>
              <a:t>complimentació</a:t>
            </a:r>
            <a:r>
              <a:rPr lang="es-ES" sz="1400" b="1" dirty="0">
                <a:solidFill>
                  <a:schemeClr val="tx2"/>
                </a:solidFill>
              </a:rPr>
              <a:t> de </a:t>
            </a:r>
            <a:r>
              <a:rPr lang="es-ES" sz="1400" b="1" dirty="0" err="1">
                <a:solidFill>
                  <a:schemeClr val="tx2"/>
                </a:solidFill>
              </a:rPr>
              <a:t>qüestionari</a:t>
            </a:r>
            <a:r>
              <a:rPr lang="es-ES" sz="1400" b="1" dirty="0">
                <a:solidFill>
                  <a:schemeClr val="tx2"/>
                </a:solidFill>
              </a:rPr>
              <a:t>: </a:t>
            </a:r>
            <a:r>
              <a:rPr lang="es-ES" sz="1400" dirty="0" err="1"/>
              <a:t>l</a:t>
            </a:r>
            <a:r>
              <a:rPr lang="es-ES" sz="1400" dirty="0" err="1" smtClean="0"/>
              <a:t>liurament</a:t>
            </a:r>
            <a:r>
              <a:rPr lang="es-ES" sz="1400" dirty="0" smtClean="0"/>
              <a:t> </a:t>
            </a:r>
            <a:r>
              <a:rPr lang="es-ES" sz="1400" dirty="0"/>
              <a:t>del </a:t>
            </a:r>
            <a:r>
              <a:rPr lang="es-ES" sz="1400" dirty="0" err="1"/>
              <a:t>qüestionari</a:t>
            </a:r>
            <a:r>
              <a:rPr lang="es-ES" sz="1400" dirty="0"/>
              <a:t> a </a:t>
            </a:r>
            <a:r>
              <a:rPr lang="es-ES" sz="1400" dirty="0" err="1"/>
              <a:t>complimentar</a:t>
            </a:r>
            <a:r>
              <a:rPr lang="es-ES" sz="1400" dirty="0"/>
              <a:t> </a:t>
            </a:r>
            <a:r>
              <a:rPr lang="es-ES" sz="1400" dirty="0" err="1" smtClean="0"/>
              <a:t>pel</a:t>
            </a:r>
            <a:r>
              <a:rPr lang="es-ES" sz="1400" dirty="0" smtClean="0"/>
              <a:t> </a:t>
            </a:r>
            <a:r>
              <a:rPr lang="es-ES" sz="1400" dirty="0" err="1" smtClean="0"/>
              <a:t>pacient</a:t>
            </a:r>
            <a:r>
              <a:rPr lang="es-ES" sz="1400" dirty="0" smtClean="0"/>
              <a:t>/familiar </a:t>
            </a:r>
            <a:r>
              <a:rPr lang="es-ES" sz="1400" dirty="0"/>
              <a:t>en la 4a o 5a </a:t>
            </a:r>
            <a:r>
              <a:rPr lang="es-ES" sz="1400" dirty="0" err="1"/>
              <a:t>sessió</a:t>
            </a:r>
            <a:r>
              <a:rPr lang="es-ES" sz="1400" dirty="0"/>
              <a:t> de </a:t>
            </a:r>
            <a:r>
              <a:rPr lang="es-ES" sz="1400" dirty="0" err="1"/>
              <a:t>tractament</a:t>
            </a:r>
            <a:r>
              <a:rPr lang="es-ES" sz="1400" dirty="0" smtClean="0"/>
              <a:t>.</a:t>
            </a:r>
          </a:p>
          <a:p>
            <a:endParaRPr lang="es-ES" sz="6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tx2"/>
                </a:solidFill>
              </a:rPr>
              <a:t>Categoria</a:t>
            </a:r>
            <a:r>
              <a:rPr lang="es-ES" sz="1400" b="1" dirty="0" smtClean="0">
                <a:solidFill>
                  <a:schemeClr val="tx2"/>
                </a:solidFill>
              </a:rPr>
              <a:t> </a:t>
            </a:r>
            <a:r>
              <a:rPr lang="es-ES" sz="1400" b="1" dirty="0">
                <a:solidFill>
                  <a:schemeClr val="tx2"/>
                </a:solidFill>
              </a:rPr>
              <a:t>de </a:t>
            </a:r>
            <a:r>
              <a:rPr lang="es-ES" sz="1400" b="1" dirty="0" err="1" smtClean="0">
                <a:solidFill>
                  <a:schemeClr val="tx2"/>
                </a:solidFill>
              </a:rPr>
              <a:t>respostes</a:t>
            </a:r>
            <a:r>
              <a:rPr lang="es-ES" sz="1400" b="1" dirty="0" smtClean="0">
                <a:solidFill>
                  <a:schemeClr val="tx2"/>
                </a:solidFill>
              </a:rPr>
              <a:t>: </a:t>
            </a:r>
            <a:r>
              <a:rPr lang="es-ES" sz="1400" dirty="0" err="1"/>
              <a:t>s</a:t>
            </a:r>
            <a:r>
              <a:rPr lang="es-ES" sz="1400" dirty="0" err="1" smtClean="0"/>
              <a:t>ón</a:t>
            </a:r>
            <a:r>
              <a:rPr lang="es-ES" sz="1400" dirty="0" smtClean="0"/>
              <a:t> </a:t>
            </a:r>
            <a:r>
              <a:rPr lang="es-ES" sz="1400" dirty="0"/>
              <a:t>les </a:t>
            </a:r>
            <a:r>
              <a:rPr lang="es-ES" sz="1400" dirty="0" err="1"/>
              <a:t>utilitzades</a:t>
            </a:r>
            <a:r>
              <a:rPr lang="es-ES" sz="1400" dirty="0"/>
              <a:t> </a:t>
            </a:r>
            <a:r>
              <a:rPr lang="es-ES" sz="1400" dirty="0" err="1"/>
              <a:t>pel</a:t>
            </a:r>
            <a:r>
              <a:rPr lang="es-ES" sz="1400" dirty="0"/>
              <a:t> </a:t>
            </a:r>
            <a:r>
              <a:rPr lang="es-ES" sz="1400" dirty="0" err="1"/>
              <a:t>CatSalut</a:t>
            </a:r>
            <a:r>
              <a:rPr lang="es-ES" sz="1400" dirty="0"/>
              <a:t> per tal de garantir la </a:t>
            </a:r>
            <a:r>
              <a:rPr lang="es-ES" sz="1400" dirty="0" err="1" smtClean="0"/>
              <a:t>comparabilitat</a:t>
            </a:r>
            <a:r>
              <a:rPr lang="es-ES" sz="1400" dirty="0" smtClean="0"/>
              <a:t> </a:t>
            </a:r>
            <a:r>
              <a:rPr lang="es-ES" sz="1400" dirty="0" err="1" smtClean="0"/>
              <a:t>dels</a:t>
            </a:r>
            <a:r>
              <a:rPr lang="es-ES" sz="1400" dirty="0" smtClean="0"/>
              <a:t> </a:t>
            </a:r>
            <a:r>
              <a:rPr lang="es-ES" sz="1400" dirty="0" err="1"/>
              <a:t>resultats</a:t>
            </a:r>
            <a:r>
              <a:rPr lang="es-ES" sz="1400" dirty="0"/>
              <a:t> </a:t>
            </a:r>
            <a:r>
              <a:rPr lang="es-ES" sz="1400" dirty="0" err="1"/>
              <a:t>obtinguts</a:t>
            </a:r>
            <a:r>
              <a:rPr lang="es-ES" sz="1400" dirty="0" smtClean="0"/>
              <a:t>. </a:t>
            </a:r>
            <a:r>
              <a:rPr lang="es-ES" sz="1400" dirty="0"/>
              <a:t>Al final del </a:t>
            </a:r>
            <a:r>
              <a:rPr lang="es-ES" sz="1400" dirty="0" err="1"/>
              <a:t>qüestionari</a:t>
            </a:r>
            <a:r>
              <a:rPr lang="es-ES" sz="1400" dirty="0"/>
              <a:t> </a:t>
            </a:r>
            <a:r>
              <a:rPr lang="es-ES" sz="1400" dirty="0" err="1"/>
              <a:t>s’inclou</a:t>
            </a:r>
            <a:r>
              <a:rPr lang="es-ES" sz="1400" dirty="0"/>
              <a:t> una pregunta </a:t>
            </a:r>
            <a:r>
              <a:rPr lang="es-ES" sz="1400" dirty="0" err="1"/>
              <a:t>oberta</a:t>
            </a:r>
            <a:r>
              <a:rPr lang="es-ES" sz="1400" dirty="0"/>
              <a:t> per si </a:t>
            </a:r>
            <a:r>
              <a:rPr lang="es-ES" sz="1400" dirty="0" err="1"/>
              <a:t>l’enquestat</a:t>
            </a:r>
            <a:r>
              <a:rPr lang="es-ES" sz="1400" dirty="0"/>
              <a:t> </a:t>
            </a:r>
            <a:r>
              <a:rPr lang="es-ES" sz="1400" dirty="0" err="1"/>
              <a:t>vol</a:t>
            </a:r>
            <a:r>
              <a:rPr lang="es-ES" sz="1400" dirty="0"/>
              <a:t> </a:t>
            </a:r>
            <a:r>
              <a:rPr lang="es-ES" sz="1400" dirty="0" err="1"/>
              <a:t>afegir</a:t>
            </a:r>
            <a:r>
              <a:rPr lang="es-ES" sz="1400" dirty="0"/>
              <a:t> </a:t>
            </a:r>
            <a:r>
              <a:rPr lang="es-ES" sz="1400" dirty="0" smtClean="0"/>
              <a:t>alguna </a:t>
            </a:r>
            <a:r>
              <a:rPr lang="es-ES" sz="1400" dirty="0" err="1" smtClean="0"/>
              <a:t>observació</a:t>
            </a:r>
            <a:r>
              <a:rPr lang="es-ES" sz="1400" dirty="0" smtClean="0"/>
              <a:t> </a:t>
            </a:r>
            <a:r>
              <a:rPr lang="es-ES" sz="1400" dirty="0"/>
              <a:t>i/o </a:t>
            </a:r>
            <a:r>
              <a:rPr lang="es-ES" sz="1400" dirty="0" err="1" smtClean="0"/>
              <a:t>suggeriment</a:t>
            </a:r>
            <a:r>
              <a:rPr lang="es-ES" sz="1400" dirty="0" smtClean="0"/>
              <a:t>.</a:t>
            </a:r>
          </a:p>
          <a:p>
            <a:endParaRPr lang="ca-ES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chemeClr val="tx2"/>
                </a:solidFill>
              </a:rPr>
              <a:t>Anàlisi</a:t>
            </a:r>
            <a:r>
              <a:rPr lang="es-ES" sz="1400" b="1" dirty="0" smtClean="0">
                <a:solidFill>
                  <a:schemeClr val="tx2"/>
                </a:solidFill>
              </a:rPr>
              <a:t> </a:t>
            </a:r>
            <a:r>
              <a:rPr lang="es-ES" sz="1400" b="1" dirty="0" err="1">
                <a:solidFill>
                  <a:schemeClr val="tx2"/>
                </a:solidFill>
              </a:rPr>
              <a:t>descriptiu</a:t>
            </a:r>
            <a:r>
              <a:rPr lang="es-ES" sz="1400" b="1" dirty="0">
                <a:solidFill>
                  <a:schemeClr val="tx2"/>
                </a:solidFill>
              </a:rPr>
              <a:t> de </a:t>
            </a:r>
            <a:r>
              <a:rPr lang="es-ES" sz="1400" b="1" dirty="0" err="1" smtClean="0">
                <a:solidFill>
                  <a:schemeClr val="tx2"/>
                </a:solidFill>
              </a:rPr>
              <a:t>resultats</a:t>
            </a:r>
            <a:r>
              <a:rPr lang="es-ES" sz="1400" dirty="0" smtClean="0"/>
              <a:t>: </a:t>
            </a:r>
            <a:r>
              <a:rPr lang="es-ES" sz="1400" dirty="0" err="1"/>
              <a:t>s</a:t>
            </a:r>
            <a:r>
              <a:rPr lang="es-ES" sz="1400" dirty="0" err="1" smtClean="0"/>
              <a:t>’han</a:t>
            </a:r>
            <a:r>
              <a:rPr lang="es-ES" sz="1400" dirty="0" smtClean="0"/>
              <a:t> </a:t>
            </a:r>
            <a:r>
              <a:rPr lang="es-ES" sz="1400" dirty="0" err="1" smtClean="0"/>
              <a:t>extret</a:t>
            </a:r>
            <a:r>
              <a:rPr lang="es-ES" sz="1400" dirty="0" smtClean="0"/>
              <a:t> </a:t>
            </a:r>
            <a:r>
              <a:rPr lang="es-ES" sz="1400" dirty="0"/>
              <a:t>les </a:t>
            </a:r>
            <a:r>
              <a:rPr lang="es-ES" sz="1400" dirty="0" err="1"/>
              <a:t>dades</a:t>
            </a:r>
            <a:r>
              <a:rPr lang="es-ES" sz="1400" dirty="0"/>
              <a:t> del </a:t>
            </a:r>
            <a:r>
              <a:rPr lang="es-ES" sz="1400" dirty="0" err="1"/>
              <a:t>corresponent</a:t>
            </a:r>
            <a:r>
              <a:rPr lang="es-ES" sz="1400" dirty="0"/>
              <a:t> </a:t>
            </a:r>
            <a:r>
              <a:rPr lang="es-ES" sz="1400" dirty="0" err="1"/>
              <a:t>formulari</a:t>
            </a:r>
            <a:r>
              <a:rPr lang="es-ES" sz="1400" dirty="0"/>
              <a:t> </a:t>
            </a:r>
            <a:r>
              <a:rPr lang="es-ES" sz="1400" dirty="0" smtClean="0"/>
              <a:t>i </a:t>
            </a:r>
            <a:r>
              <a:rPr lang="es-ES" sz="1400" dirty="0" err="1" smtClean="0"/>
              <a:t>posteriorment</a:t>
            </a:r>
            <a:r>
              <a:rPr lang="es-ES" sz="1400" dirty="0" smtClean="0"/>
              <a:t> </a:t>
            </a:r>
            <a:r>
              <a:rPr lang="es-ES" sz="1400" dirty="0" err="1"/>
              <a:t>s’han</a:t>
            </a:r>
            <a:r>
              <a:rPr lang="es-ES" sz="1400" dirty="0"/>
              <a:t> </a:t>
            </a:r>
            <a:r>
              <a:rPr lang="es-ES" sz="1400" dirty="0" err="1"/>
              <a:t>processat</a:t>
            </a:r>
            <a:r>
              <a:rPr lang="es-ES" sz="1400" dirty="0"/>
              <a:t> per poder-los </a:t>
            </a:r>
            <a:r>
              <a:rPr lang="es-ES" sz="1400" dirty="0" err="1"/>
              <a:t>analitzar</a:t>
            </a:r>
            <a:r>
              <a:rPr lang="es-ES" sz="1400" dirty="0"/>
              <a:t> al </a:t>
            </a:r>
            <a:r>
              <a:rPr lang="es-ES" sz="1400" dirty="0" err="1"/>
              <a:t>Servei</a:t>
            </a:r>
            <a:r>
              <a:rPr lang="es-ES" sz="1400" dirty="0"/>
              <a:t> de </a:t>
            </a:r>
            <a:r>
              <a:rPr lang="es-ES" sz="1400" dirty="0" err="1"/>
              <a:t>Sistemes</a:t>
            </a:r>
            <a:r>
              <a:rPr lang="es-ES" sz="1400" dirty="0"/>
              <a:t> </a:t>
            </a:r>
            <a:r>
              <a:rPr lang="es-ES" sz="1400" dirty="0" err="1" smtClean="0"/>
              <a:t>d’Informació</a:t>
            </a:r>
            <a:r>
              <a:rPr lang="es-ES" sz="1400" dirty="0" smtClean="0"/>
              <a:t> de </a:t>
            </a:r>
            <a:r>
              <a:rPr lang="es-ES" sz="1400" dirty="0" err="1" smtClean="0"/>
              <a:t>l’ICO</a:t>
            </a:r>
            <a:r>
              <a:rPr lang="es-ES" sz="1400" dirty="0" smtClean="0"/>
              <a:t>.</a:t>
            </a:r>
            <a:endParaRPr lang="ca-ES" sz="1400" dirty="0"/>
          </a:p>
        </p:txBody>
      </p:sp>
    </p:spTree>
    <p:extLst>
      <p:ext uri="{BB962C8B-B14F-4D97-AF65-F5344CB8AC3E}">
        <p14:creationId xmlns:p14="http://schemas.microsoft.com/office/powerpoint/2010/main" val="59264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t="7977" r="32273" b="5173"/>
          <a:stretch/>
        </p:blipFill>
        <p:spPr bwMode="auto">
          <a:xfrm>
            <a:off x="1608365" y="328986"/>
            <a:ext cx="4162470" cy="5884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9" t="7919" r="32007" b="5180"/>
          <a:stretch/>
        </p:blipFill>
        <p:spPr bwMode="auto">
          <a:xfrm>
            <a:off x="6132222" y="328986"/>
            <a:ext cx="4162940" cy="5884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279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Dades</a:t>
            </a:r>
            <a:r>
              <a:rPr lang="es-ES" dirty="0" smtClean="0"/>
              <a:t> </a:t>
            </a:r>
            <a:r>
              <a:rPr lang="es-ES" dirty="0" err="1" smtClean="0"/>
              <a:t>sociodemogràfiques</a:t>
            </a:r>
            <a:r>
              <a:rPr lang="es-ES" dirty="0" smtClean="0"/>
              <a:t> 2021</a:t>
            </a:r>
            <a:endParaRPr lang="es-ES" dirty="0"/>
          </a:p>
        </p:txBody>
      </p:sp>
      <p:graphicFrame>
        <p:nvGraphicFramePr>
          <p:cNvPr id="4" name="3 Marcador de contenido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200-000005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8080432"/>
              </p:ext>
            </p:extLst>
          </p:nvPr>
        </p:nvGraphicFramePr>
        <p:xfrm>
          <a:off x="1257300" y="1067027"/>
          <a:ext cx="4127726" cy="2068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4 Gráfico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2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5330606"/>
              </p:ext>
            </p:extLst>
          </p:nvPr>
        </p:nvGraphicFramePr>
        <p:xfrm>
          <a:off x="6262006" y="1067027"/>
          <a:ext cx="3968523" cy="2068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5 Gráfico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2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7090315"/>
              </p:ext>
            </p:extLst>
          </p:nvPr>
        </p:nvGraphicFramePr>
        <p:xfrm>
          <a:off x="1257300" y="3371850"/>
          <a:ext cx="4127726" cy="2496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6 Gráfico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3F1567C5-99BB-49F6-9A72-1CEFAF8E5B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6682631"/>
              </p:ext>
            </p:extLst>
          </p:nvPr>
        </p:nvGraphicFramePr>
        <p:xfrm>
          <a:off x="6262007" y="3371850"/>
          <a:ext cx="3968523" cy="2513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6971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Resultats Generals</a:t>
            </a:r>
            <a:endParaRPr lang="ca-ES" dirty="0"/>
          </a:p>
        </p:txBody>
      </p:sp>
      <p:graphicFrame>
        <p:nvGraphicFramePr>
          <p:cNvPr id="4" name="2 Gráfico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5697452"/>
              </p:ext>
            </p:extLst>
          </p:nvPr>
        </p:nvGraphicFramePr>
        <p:xfrm>
          <a:off x="906235" y="802389"/>
          <a:ext cx="10033907" cy="5426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56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Gràfics</a:t>
            </a:r>
            <a:r>
              <a:rPr lang="es-ES" dirty="0" smtClean="0"/>
              <a:t> </a:t>
            </a:r>
            <a:r>
              <a:rPr lang="es-ES" dirty="0" err="1" smtClean="0"/>
              <a:t>dels</a:t>
            </a:r>
            <a:r>
              <a:rPr lang="es-ES" dirty="0" smtClean="0"/>
              <a:t> </a:t>
            </a:r>
            <a:r>
              <a:rPr lang="es-ES" dirty="0" err="1" smtClean="0"/>
              <a:t>Resultats</a:t>
            </a:r>
            <a:r>
              <a:rPr lang="es-ES" dirty="0" smtClean="0"/>
              <a:t> - I</a:t>
            </a:r>
            <a:endParaRPr lang="es-ES" dirty="0"/>
          </a:p>
        </p:txBody>
      </p:sp>
      <p:graphicFrame>
        <p:nvGraphicFramePr>
          <p:cNvPr id="4" name="3 Marcador de contenido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3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350653"/>
              </p:ext>
            </p:extLst>
          </p:nvPr>
        </p:nvGraphicFramePr>
        <p:xfrm>
          <a:off x="897603" y="1061356"/>
          <a:ext cx="4801067" cy="2261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4 Gráfico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440459"/>
              </p:ext>
            </p:extLst>
          </p:nvPr>
        </p:nvGraphicFramePr>
        <p:xfrm>
          <a:off x="6221184" y="1061358"/>
          <a:ext cx="4792436" cy="2261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5 Gráfico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3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229675"/>
              </p:ext>
            </p:extLst>
          </p:nvPr>
        </p:nvGraphicFramePr>
        <p:xfrm>
          <a:off x="897603" y="3570854"/>
          <a:ext cx="4801067" cy="230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6 Gráfico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3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335845"/>
              </p:ext>
            </p:extLst>
          </p:nvPr>
        </p:nvGraphicFramePr>
        <p:xfrm>
          <a:off x="6221184" y="3565751"/>
          <a:ext cx="4792436" cy="230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9084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Gràfics dels Resultats - II</a:t>
            </a:r>
            <a:endParaRPr lang="ca-ES" dirty="0"/>
          </a:p>
        </p:txBody>
      </p:sp>
      <p:graphicFrame>
        <p:nvGraphicFramePr>
          <p:cNvPr id="4" name="3 Marcador de contenido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300-000006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0318262"/>
              </p:ext>
            </p:extLst>
          </p:nvPr>
        </p:nvGraphicFramePr>
        <p:xfrm>
          <a:off x="864946" y="1175657"/>
          <a:ext cx="4792904" cy="2269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4 Gráfico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3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8478522"/>
              </p:ext>
            </p:extLst>
          </p:nvPr>
        </p:nvGraphicFramePr>
        <p:xfrm>
          <a:off x="6139074" y="1200150"/>
          <a:ext cx="4792904" cy="2245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5 Gráfico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3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3428959"/>
              </p:ext>
            </p:extLst>
          </p:nvPr>
        </p:nvGraphicFramePr>
        <p:xfrm>
          <a:off x="864946" y="3682092"/>
          <a:ext cx="4792904" cy="2269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6 Gráfico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3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5351880"/>
              </p:ext>
            </p:extLst>
          </p:nvPr>
        </p:nvGraphicFramePr>
        <p:xfrm>
          <a:off x="6139074" y="3682092"/>
          <a:ext cx="4792904" cy="2269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356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Gràfics</a:t>
            </a:r>
            <a:r>
              <a:rPr lang="es-ES" dirty="0" smtClean="0"/>
              <a:t> </a:t>
            </a:r>
            <a:r>
              <a:rPr lang="es-ES" dirty="0" err="1" smtClean="0"/>
              <a:t>dels</a:t>
            </a:r>
            <a:r>
              <a:rPr lang="es-ES" dirty="0" smtClean="0"/>
              <a:t> </a:t>
            </a:r>
            <a:r>
              <a:rPr lang="es-ES" dirty="0" err="1" smtClean="0"/>
              <a:t>Resultats</a:t>
            </a:r>
            <a:r>
              <a:rPr lang="es-ES" dirty="0" smtClean="0"/>
              <a:t> - III</a:t>
            </a:r>
            <a:endParaRPr lang="es-ES" dirty="0"/>
          </a:p>
        </p:txBody>
      </p:sp>
      <p:graphicFrame>
        <p:nvGraphicFramePr>
          <p:cNvPr id="4" name="3 Marcador de contenido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300-00000A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2499680"/>
              </p:ext>
            </p:extLst>
          </p:nvPr>
        </p:nvGraphicFramePr>
        <p:xfrm>
          <a:off x="832289" y="1218972"/>
          <a:ext cx="4792904" cy="2260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6 Gráfico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3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9579149"/>
              </p:ext>
            </p:extLst>
          </p:nvPr>
        </p:nvGraphicFramePr>
        <p:xfrm>
          <a:off x="6122746" y="1218972"/>
          <a:ext cx="4792904" cy="2260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7 Gráfico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300-00000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244330"/>
              </p:ext>
            </p:extLst>
          </p:nvPr>
        </p:nvGraphicFramePr>
        <p:xfrm>
          <a:off x="832289" y="3742983"/>
          <a:ext cx="4792904" cy="2260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8 Gráfico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300-00000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274494"/>
              </p:ext>
            </p:extLst>
          </p:nvPr>
        </p:nvGraphicFramePr>
        <p:xfrm>
          <a:off x="6122746" y="3742983"/>
          <a:ext cx="4792903" cy="2260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55777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Gràfics dels Resultats - IV</a:t>
            </a:r>
            <a:endParaRPr lang="ca-ES" dirty="0"/>
          </a:p>
        </p:txBody>
      </p:sp>
      <p:graphicFrame>
        <p:nvGraphicFramePr>
          <p:cNvPr id="4" name="3 Gráfico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9176756"/>
              </p:ext>
            </p:extLst>
          </p:nvPr>
        </p:nvGraphicFramePr>
        <p:xfrm>
          <a:off x="6115941" y="3673928"/>
          <a:ext cx="4792904" cy="2254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4 Marcador de contenido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816200AA-2531-4838-BC2E-5BE1DC705F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837313"/>
              </p:ext>
            </p:extLst>
          </p:nvPr>
        </p:nvGraphicFramePr>
        <p:xfrm>
          <a:off x="866306" y="3673928"/>
          <a:ext cx="4792904" cy="2254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5 Gráfico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300-00000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8062871"/>
              </p:ext>
            </p:extLst>
          </p:nvPr>
        </p:nvGraphicFramePr>
        <p:xfrm>
          <a:off x="866306" y="1012371"/>
          <a:ext cx="4792904" cy="2230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6 Gráfico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300-00001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1592605"/>
              </p:ext>
            </p:extLst>
          </p:nvPr>
        </p:nvGraphicFramePr>
        <p:xfrm>
          <a:off x="6115941" y="1012371"/>
          <a:ext cx="4792904" cy="2230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2751365" y="3373389"/>
            <a:ext cx="996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Fidelitat</a:t>
            </a:r>
            <a:endParaRPr lang="es-E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633607" y="3374928"/>
            <a:ext cx="1632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Satisfacció</a:t>
            </a:r>
            <a:r>
              <a:rPr lang="es-ES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</a:t>
            </a:r>
            <a:endParaRPr lang="es-E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6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I">
  <a:themeElements>
    <a:clrScheme name="Personalizados 2">
      <a:dk1>
        <a:srgbClr val="000000"/>
      </a:dk1>
      <a:lt1>
        <a:srgbClr val="FFFFFF"/>
      </a:lt1>
      <a:dk2>
        <a:srgbClr val="2670CA"/>
      </a:dk2>
      <a:lt2>
        <a:srgbClr val="9DAFD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SI" id="{39441E39-0775-A146-9B73-EE041C55BC57}" vid="{4EACD99E-F5CF-6E4D-8FF4-90E3EB061A9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Fitxa procés - Seguiment resultats" ma:contentTypeID="0x010100995AC4CED0BA154C9D0AD19D21D705CE0A00785463A8111D9F4D8C3C83847A8C0081" ma:contentTypeVersion="62" ma:contentTypeDescription="" ma:contentTypeScope="" ma:versionID="e39c8088a480e24eb71b021bd574f2cf">
  <xsd:schema xmlns:xsd="http://www.w3.org/2001/XMLSchema" xmlns:xs="http://www.w3.org/2001/XMLSchema" xmlns:p="http://schemas.microsoft.com/office/2006/metadata/properties" xmlns:ns2="de86f51b-f186-4c0d-843a-e8bc364d11f9" xmlns:ns3="http://schemas.microsoft.com/sharepoint/v3/fields" xmlns:ns4="541530b8-4172-4906-a148-91cf5f5b4e4f" targetNamespace="http://schemas.microsoft.com/office/2006/metadata/properties" ma:root="true" ma:fieldsID="d04962f947ce9f2d7e3aa8b7fdfba5d5" ns2:_="" ns3:_="" ns4:_="">
    <xsd:import namespace="de86f51b-f186-4c0d-843a-e8bc364d11f9"/>
    <xsd:import namespace="http://schemas.microsoft.com/sharepoint/v3/fields"/>
    <xsd:import namespace="541530b8-4172-4906-a148-91cf5f5b4e4f"/>
    <xsd:element name="properties">
      <xsd:complexType>
        <xsd:sequence>
          <xsd:element name="documentManagement">
            <xsd:complexType>
              <xsd:all>
                <xsd:element ref="ns2:Tipus_x0020_doc_x002e_" minOccurs="0"/>
                <xsd:element ref="ns2:Proc_x00e9_s" minOccurs="0"/>
                <xsd:element ref="ns2:Unificar" minOccurs="0"/>
                <xsd:element ref="ns2:Codi" minOccurs="0"/>
                <xsd:element ref="ns3:_Status" minOccurs="0"/>
                <xsd:element ref="ns4:Àmbit" minOccurs="0"/>
                <xsd:element ref="ns4:Macro" minOccurs="0"/>
                <xsd:element ref="ns4:Divisió" minOccurs="0"/>
                <xsd:element ref="ns4:Tipus_x0020_Procés" minOccurs="0"/>
                <xsd:element ref="ns4:Procés_x0020_copia" minOccurs="0"/>
                <xsd:element ref="ns4:Data_x0020_aprovació" minOccurs="0"/>
                <xsd:element ref="ns3:_DCDateCrea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86f51b-f186-4c0d-843a-e8bc364d11f9" elementFormDefault="qualified">
    <xsd:import namespace="http://schemas.microsoft.com/office/2006/documentManagement/types"/>
    <xsd:import namespace="http://schemas.microsoft.com/office/infopath/2007/PartnerControls"/>
    <xsd:element name="Tipus_x0020_doc_x002e_" ma:index="1" nillable="true" ma:displayName="Tipus doc." ma:list="{8674aca6-2e55-4815-862f-f6f76ab0ac2d}" ma:internalName="Tipus_x0020_doc_x002e_" ma:showField="Codi">
      <xsd:simpleType>
        <xsd:restriction base="dms:Lookup"/>
      </xsd:simpleType>
    </xsd:element>
    <xsd:element name="Proc_x00e9_s" ma:index="2" nillable="true" ma:displayName="Procés" ma:list="{244ecea7-857b-4cab-b399-32161e0f1531}" ma:internalName="Proc_x00e9_s" ma:showField="Descripci_x00f3_">
      <xsd:simpleType>
        <xsd:restriction base="dms:Lookup"/>
      </xsd:simpleType>
    </xsd:element>
    <xsd:element name="Unificar" ma:index="3" nillable="true" ma:displayName="Unificar" ma:description="Centre d'aplicació del document, pendent d'unificació a nivell de CSI." ma:list="{2fd6281a-1cfa-4641-8462-4d7d599cc14d}" ma:internalName="Unificar" ma:showField="Codi">
      <xsd:simpleType>
        <xsd:restriction base="dms:Lookup"/>
      </xsd:simpleType>
    </xsd:element>
    <xsd:element name="Codi" ma:index="4" nillable="true" ma:displayName="Codi" ma:internalName="Codi">
      <xsd:simpleType>
        <xsd:restriction base="dms:Text">
          <xsd:maxLength value="10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5" nillable="true" ma:displayName="Estat" ma:default="No iniciat" ma:hidden="true" ma:internalName="_Status" ma:readOnly="false">
      <xsd:simpleType>
        <xsd:union memberTypes="dms:Text">
          <xsd:simpleType>
            <xsd:restriction base="dms:Choice">
              <xsd:enumeration value="No iniciat"/>
              <xsd:enumeration value="Esborrany"/>
              <xsd:enumeration value="Revisat"/>
              <xsd:enumeration value="Planificat"/>
              <xsd:enumeration value="Publicat"/>
              <xsd:enumeration value="Final"/>
              <xsd:enumeration value="Caducat"/>
            </xsd:restriction>
          </xsd:simpleType>
        </xsd:union>
      </xsd:simpleType>
    </xsd:element>
    <xsd:element name="_DCDateCreated" ma:index="19" nillable="true" ma:displayName="Data de creació" ma:description="La data en què es va crear aquest recurs" ma:format="DateTime" ma:internalName="_DCDateCreat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1530b8-4172-4906-a148-91cf5f5b4e4f" elementFormDefault="qualified">
    <xsd:import namespace="http://schemas.microsoft.com/office/2006/documentManagement/types"/>
    <xsd:import namespace="http://schemas.microsoft.com/office/infopath/2007/PartnerControls"/>
    <xsd:element name="Àmbit" ma:index="7" nillable="true" ma:displayName="Àmbit" ma:hidden="true" ma:list="{8bbc5fe4-3a3f-42e2-ae8d-036054f2b540}" ma:internalName="_x00c0_mbit" ma:readOnly="false" ma:showField="Title" ma:web="541530b8-4172-4906-a148-91cf5f5b4e4f">
      <xsd:simpleType>
        <xsd:restriction base="dms:Lookup"/>
      </xsd:simpleType>
    </xsd:element>
    <xsd:element name="Macro" ma:index="8" nillable="true" ma:displayName="Macro" ma:hidden="true" ma:list="{51d6441f-07e2-451b-b42e-e59d6b0478f0}" ma:internalName="Macro" ma:readOnly="false" ma:showField="Title" ma:web="541530b8-4172-4906-a148-91cf5f5b4e4f">
      <xsd:simpleType>
        <xsd:restriction base="dms:Lookup"/>
      </xsd:simpleType>
    </xsd:element>
    <xsd:element name="Divisió" ma:index="9" nillable="true" ma:displayName="Divisió" ma:hidden="true" ma:list="{c2a22baf-20c1-43f3-a6fa-72dcc032073c}" ma:internalName="Divisi_x00f3_" ma:readOnly="false" ma:showField="Title" ma:web="541530b8-4172-4906-a148-91cf5f5b4e4f">
      <xsd:simpleType>
        <xsd:restriction base="dms:Lookup"/>
      </xsd:simpleType>
    </xsd:element>
    <xsd:element name="Tipus_x0020_Procés" ma:index="10" nillable="true" ma:displayName="Tipus Procés" ma:hidden="true" ma:list="{6108c6db-8aed-49a5-a20d-b3e5fd74853c}" ma:internalName="Tipus_x0020_Proc_x00e9_s" ma:readOnly="false" ma:showField="Title" ma:web="541530b8-4172-4906-a148-91cf5f5b4e4f">
      <xsd:simpleType>
        <xsd:restriction base="dms:Lookup"/>
      </xsd:simpleType>
    </xsd:element>
    <xsd:element name="Procés_x0020_copia" ma:index="11" nillable="true" ma:displayName="Procés copia" ma:hidden="true" ma:list="{244ecea7-857b-4cab-b399-32161e0f1531}" ma:internalName="Proc_x00e9_s_x0020_copia" ma:readOnly="false" ma:showField="Lletres_x0020_identificatives" ma:web="541530b8-4172-4906-a148-91cf5f5b4e4f">
      <xsd:simpleType>
        <xsd:restriction base="dms:Lookup"/>
      </xsd:simpleType>
    </xsd:element>
    <xsd:element name="Data_x0020_aprovació" ma:index="13" nillable="true" ma:displayName="Data aprovació" ma:format="DateOnly" ma:hidden="true" ma:internalName="Data_x0020_aprovaci_x00f3_" ma:readOnly="fals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Tipus de contingut"/>
        <xsd:element ref="dc:title" minOccurs="0" maxOccurs="1" ma:displayName="Note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Estat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Àmbit xmlns="541530b8-4172-4906-a148-91cf5f5b4e4f">8</Àmbit>
    <Macro xmlns="541530b8-4172-4906-a148-91cf5f5b4e4f">15</Macro>
    <Tipus_x0020_Procés xmlns="541530b8-4172-4906-a148-91cf5f5b4e4f">3</Tipus_x0020_Procés>
    <_Status xmlns="http://schemas.microsoft.com/sharepoint/v3/fields">En curs</_Status>
    <Data_x0020_aprovació xmlns="541530b8-4172-4906-a148-91cf5f5b4e4f" xsi:nil="true"/>
    <Divisió xmlns="541530b8-4172-4906-a148-91cf5f5b4e4f">3</Divisió>
    <Procés_x0020_copia xmlns="541530b8-4172-4906-a148-91cf5f5b4e4f">90</Procés_x0020_copia>
    <Proc_x00e9_s xmlns="de86f51b-f186-4c0d-843a-e8bc364d11f9">90</Proc_x00e9_s>
    <Codi xmlns="de86f51b-f186-4c0d-843a-e8bc364d11f9">COI-IM-004</Codi>
    <Tipus_x0020_doc_x002e_ xmlns="de86f51b-f186-4c0d-843a-e8bc364d11f9" xsi:nil="true"/>
    <Unificar xmlns="de86f51b-f186-4c0d-843a-e8bc364d11f9" xsi:nil="true"/>
    <_DCDateCreated xmlns="http://schemas.microsoft.com/sharepoint/v3/fields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3E8BA6-8486-4971-AFE1-A30F5CCE5144}"/>
</file>

<file path=customXml/itemProps2.xml><?xml version="1.0" encoding="utf-8"?>
<ds:datastoreItem xmlns:ds="http://schemas.openxmlformats.org/officeDocument/2006/customXml" ds:itemID="{43FB210E-7A88-43CD-8B78-BEC838359DDC}"/>
</file>

<file path=customXml/itemProps3.xml><?xml version="1.0" encoding="utf-8"?>
<ds:datastoreItem xmlns:ds="http://schemas.openxmlformats.org/officeDocument/2006/customXml" ds:itemID="{A6791266-9E6D-4E89-B719-8961BD837F47}"/>
</file>

<file path=docProps/app.xml><?xml version="1.0" encoding="utf-8"?>
<Properties xmlns="http://schemas.openxmlformats.org/officeDocument/2006/extended-properties" xmlns:vt="http://schemas.openxmlformats.org/officeDocument/2006/docPropsVTypes">
  <Template>CSI</Template>
  <TotalTime>849</TotalTime>
  <Words>629</Words>
  <Application>Microsoft Office PowerPoint</Application>
  <PresentationFormat>Personalizado</PresentationFormat>
  <Paragraphs>77</Paragraphs>
  <Slides>12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4" baseType="lpstr">
      <vt:lpstr>CSI</vt:lpstr>
      <vt:lpstr>Hoja de cálculo</vt:lpstr>
      <vt:lpstr>Enquesta Satisfacció 2021</vt:lpstr>
      <vt:lpstr>Fitxa Tècnica </vt:lpstr>
      <vt:lpstr>Presentación de PowerPoint</vt:lpstr>
      <vt:lpstr>Dades sociodemogràfiques 2021</vt:lpstr>
      <vt:lpstr>Resultats Generals</vt:lpstr>
      <vt:lpstr>Gràfics dels Resultats - I</vt:lpstr>
      <vt:lpstr>Gràfics dels Resultats - II</vt:lpstr>
      <vt:lpstr>Gràfics dels Resultats - III</vt:lpstr>
      <vt:lpstr>Gràfics dels Resultats - IV</vt:lpstr>
      <vt:lpstr>Anàlisi dels Comentaris</vt:lpstr>
      <vt:lpstr>Radial comparatiu ICO’s (Positius-Molt Positius)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corporativa-Consorci Sanitari Integral</dc:title>
  <dc:creator>Departament de Comunicació;Consorci Sanitari Integral</dc:creator>
  <cp:lastModifiedBy> </cp:lastModifiedBy>
  <cp:revision>214</cp:revision>
  <cp:lastPrinted>2021-03-11T05:58:27Z</cp:lastPrinted>
  <dcterms:created xsi:type="dcterms:W3CDTF">2020-10-26T15:20:01Z</dcterms:created>
  <dcterms:modified xsi:type="dcterms:W3CDTF">2021-11-18T14:32:05Z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0x010100995AC4CED0BA154C9D0AD19D21D705CE0A00785463A8111D9F4D8C3C83847A8C0081</vt:lpwstr>
  </property>
  <property fmtid="{D5CDD505-2E9C-101B-9397-08002B2CF9AE}" pid="3" name="WorkflowChangePath">
    <vt:lpwstr>cb61f45e-439a-46c7-8349-37daaa40c5c2,25;</vt:lpwstr>
  </property>
</Properties>
</file>