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4"/>
  </p:sldMasterIdLst>
  <p:notesMasterIdLst>
    <p:notesMasterId r:id="rId7"/>
  </p:notesMasterIdLst>
  <p:handoutMasterIdLst>
    <p:handoutMasterId r:id="rId8"/>
  </p:handoutMasterIdLst>
  <p:sldIdLst>
    <p:sldId id="258" r:id="rId5"/>
    <p:sldId id="259" r:id="rId6"/>
  </p:sldIdLst>
  <p:sldSz cx="10693400" cy="7561263"/>
  <p:notesSz cx="6794500" cy="9931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521415D9-36F7-43E2-AB2F-B90AF26B5E84}">
      <p14:sectionLst xmlns:p14="http://schemas.microsoft.com/office/powerpoint/2010/main">
        <p14:section name="Secció sense títol" id="{2EAC0425-22F6-4DD7-A60A-97C048FB0F45}">
          <p14:sldIdLst>
            <p14:sldId id="258"/>
            <p14:sldId id="259"/>
          </p14:sldIdLst>
        </p14:section>
      </p14:sectionLst>
    </p:ext>
    <p:ext uri="{EFAFB233-063F-42B5-8137-9DF3F51BA10A}">
      <p15:sldGuideLst xmlns:p15="http://schemas.microsoft.com/office/powerpoint/2012/main">
        <p15:guide id="1" orient="horz" pos="2382">
          <p15:clr>
            <a:srgbClr val="A4A3A4"/>
          </p15:clr>
        </p15:guide>
        <p15:guide id="2" pos="3368">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670CA"/>
    <a:srgbClr val="3366CC"/>
    <a:srgbClr val="4C555A"/>
    <a:srgbClr val="A4B6D7"/>
    <a:srgbClr val="0079B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34" autoAdjust="0"/>
    <p:restoredTop sz="99394" autoAdjust="0"/>
  </p:normalViewPr>
  <p:slideViewPr>
    <p:cSldViewPr snapToGrid="0">
      <p:cViewPr varScale="1">
        <p:scale>
          <a:sx n="96" d="100"/>
          <a:sy n="96" d="100"/>
        </p:scale>
        <p:origin x="48" y="-56"/>
      </p:cViewPr>
      <p:guideLst>
        <p:guide orient="horz" pos="2382"/>
        <p:guide pos="33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7" d="100"/>
          <a:sy n="77" d="100"/>
        </p:scale>
        <p:origin x="4086" y="120"/>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024" cy="498714"/>
          </a:xfrm>
          <a:prstGeom prst="rect">
            <a:avLst/>
          </a:prstGeom>
        </p:spPr>
        <p:txBody>
          <a:bodyPr vert="horz" lIns="91442" tIns="45721" rIns="91442" bIns="45721" rtlCol="0"/>
          <a:lstStyle>
            <a:lvl1pPr algn="l" fontAlgn="auto">
              <a:spcBef>
                <a:spcPts val="0"/>
              </a:spcBef>
              <a:spcAft>
                <a:spcPts val="0"/>
              </a:spcAft>
              <a:defRPr sz="1200">
                <a:latin typeface="+mn-lt"/>
              </a:defRPr>
            </a:lvl1pPr>
          </a:lstStyle>
          <a:p>
            <a:pPr>
              <a:defRPr/>
            </a:pPr>
            <a:endParaRPr/>
          </a:p>
        </p:txBody>
      </p:sp>
      <p:sp>
        <p:nvSpPr>
          <p:cNvPr id="3" name="Date Placeholder 2"/>
          <p:cNvSpPr>
            <a:spLocks noGrp="1"/>
          </p:cNvSpPr>
          <p:nvPr>
            <p:ph type="dt" sz="quarter" idx="1"/>
          </p:nvPr>
        </p:nvSpPr>
        <p:spPr>
          <a:xfrm>
            <a:off x="3847891" y="1"/>
            <a:ext cx="2945024" cy="498714"/>
          </a:xfrm>
          <a:prstGeom prst="rect">
            <a:avLst/>
          </a:prstGeom>
        </p:spPr>
        <p:txBody>
          <a:bodyPr vert="horz" lIns="91442" tIns="45721" rIns="91442" bIns="45721" rtlCol="0"/>
          <a:lstStyle>
            <a:lvl1pPr algn="r" fontAlgn="auto">
              <a:spcBef>
                <a:spcPts val="0"/>
              </a:spcBef>
              <a:spcAft>
                <a:spcPts val="0"/>
              </a:spcAft>
              <a:defRPr sz="1200">
                <a:latin typeface="+mn-lt"/>
              </a:defRPr>
            </a:lvl1pPr>
          </a:lstStyle>
          <a:p>
            <a:pPr>
              <a:defRPr/>
            </a:pPr>
            <a:fld id="{22D22E45-5548-43A3-8F82-1A39FBCBEA9F}" type="datetimeFigureOut">
              <a:rPr lang="en-US"/>
              <a:pPr>
                <a:defRPr/>
              </a:pPr>
              <a:t>9/12/2025</a:t>
            </a:fld>
            <a:endParaRPr/>
          </a:p>
        </p:txBody>
      </p:sp>
      <p:sp>
        <p:nvSpPr>
          <p:cNvPr id="4" name="Footer Placeholder 3"/>
          <p:cNvSpPr>
            <a:spLocks noGrp="1"/>
          </p:cNvSpPr>
          <p:nvPr>
            <p:ph type="ftr" sz="quarter" idx="2"/>
          </p:nvPr>
        </p:nvSpPr>
        <p:spPr>
          <a:xfrm>
            <a:off x="0" y="9432686"/>
            <a:ext cx="2945024" cy="498714"/>
          </a:xfrm>
          <a:prstGeom prst="rect">
            <a:avLst/>
          </a:prstGeom>
        </p:spPr>
        <p:txBody>
          <a:bodyPr vert="horz" lIns="91442" tIns="45721" rIns="91442" bIns="45721" rtlCol="0" anchor="b"/>
          <a:lstStyle>
            <a:lvl1pPr algn="l" fontAlgn="auto">
              <a:spcBef>
                <a:spcPts val="0"/>
              </a:spcBef>
              <a:spcAft>
                <a:spcPts val="0"/>
              </a:spcAft>
              <a:defRPr sz="1200">
                <a:latin typeface="+mn-lt"/>
              </a:defRPr>
            </a:lvl1pPr>
          </a:lstStyle>
          <a:p>
            <a:pPr>
              <a:defRPr/>
            </a:pPr>
            <a:endParaRPr/>
          </a:p>
        </p:txBody>
      </p:sp>
      <p:sp>
        <p:nvSpPr>
          <p:cNvPr id="5" name="Slide Number Placeholder 4"/>
          <p:cNvSpPr>
            <a:spLocks noGrp="1"/>
          </p:cNvSpPr>
          <p:nvPr>
            <p:ph type="sldNum" sz="quarter" idx="3"/>
          </p:nvPr>
        </p:nvSpPr>
        <p:spPr>
          <a:xfrm>
            <a:off x="3847891" y="9432686"/>
            <a:ext cx="2945024" cy="498714"/>
          </a:xfrm>
          <a:prstGeom prst="rect">
            <a:avLst/>
          </a:prstGeom>
        </p:spPr>
        <p:txBody>
          <a:bodyPr vert="horz" lIns="91442" tIns="45721" rIns="91442" bIns="45721" rtlCol="0" anchor="b"/>
          <a:lstStyle>
            <a:lvl1pPr algn="r" fontAlgn="auto">
              <a:spcBef>
                <a:spcPts val="0"/>
              </a:spcBef>
              <a:spcAft>
                <a:spcPts val="0"/>
              </a:spcAft>
              <a:defRPr sz="1200">
                <a:latin typeface="+mn-lt"/>
              </a:defRPr>
            </a:lvl1pPr>
          </a:lstStyle>
          <a:p>
            <a:pPr>
              <a:defRPr/>
            </a:pPr>
            <a:fld id="{44F92D58-31F2-45A3-B9F4-2F05277EC105}" type="slidenum">
              <a:rPr/>
              <a:pPr>
                <a:defRPr/>
              </a:pPr>
              <a:t>‹Nº›</a:t>
            </a:fld>
            <a:endParaRPr/>
          </a:p>
        </p:txBody>
      </p:sp>
    </p:spTree>
    <p:extLst>
      <p:ext uri="{BB962C8B-B14F-4D97-AF65-F5344CB8AC3E}">
        <p14:creationId xmlns:p14="http://schemas.microsoft.com/office/powerpoint/2010/main" val="4204186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024" cy="498714"/>
          </a:xfrm>
          <a:prstGeom prst="rect">
            <a:avLst/>
          </a:prstGeom>
        </p:spPr>
        <p:txBody>
          <a:bodyPr vert="horz" lIns="91442" tIns="45721" rIns="91442" bIns="45721" rtlCol="0"/>
          <a:lstStyle>
            <a:lvl1pPr algn="l" fontAlgn="auto">
              <a:spcBef>
                <a:spcPts val="0"/>
              </a:spcBef>
              <a:spcAft>
                <a:spcPts val="0"/>
              </a:spcAft>
              <a:defRPr sz="1200">
                <a:latin typeface="+mn-lt"/>
              </a:defRPr>
            </a:lvl1pPr>
          </a:lstStyle>
          <a:p>
            <a:pPr>
              <a:defRPr/>
            </a:pPr>
            <a:endParaRPr/>
          </a:p>
        </p:txBody>
      </p:sp>
      <p:sp>
        <p:nvSpPr>
          <p:cNvPr id="3" name="Date Placeholder 2"/>
          <p:cNvSpPr>
            <a:spLocks noGrp="1"/>
          </p:cNvSpPr>
          <p:nvPr>
            <p:ph type="dt" idx="1"/>
          </p:nvPr>
        </p:nvSpPr>
        <p:spPr>
          <a:xfrm>
            <a:off x="3847891" y="1"/>
            <a:ext cx="2945024" cy="498714"/>
          </a:xfrm>
          <a:prstGeom prst="rect">
            <a:avLst/>
          </a:prstGeom>
        </p:spPr>
        <p:txBody>
          <a:bodyPr vert="horz" lIns="91442" tIns="45721" rIns="91442" bIns="45721" rtlCol="0"/>
          <a:lstStyle>
            <a:lvl1pPr algn="r" fontAlgn="auto">
              <a:spcBef>
                <a:spcPts val="0"/>
              </a:spcBef>
              <a:spcAft>
                <a:spcPts val="0"/>
              </a:spcAft>
              <a:defRPr sz="1200">
                <a:latin typeface="+mn-lt"/>
              </a:defRPr>
            </a:lvl1pPr>
          </a:lstStyle>
          <a:p>
            <a:pPr>
              <a:defRPr/>
            </a:pPr>
            <a:fld id="{60B8DA2D-4970-446F-AC97-D57365B6BDFC}" type="datetimeFigureOut">
              <a:rPr lang="en-US"/>
              <a:pPr>
                <a:defRPr/>
              </a:pPr>
              <a:t>9/12/2025</a:t>
            </a:fld>
            <a:endParaRPr/>
          </a:p>
        </p:txBody>
      </p:sp>
      <p:sp>
        <p:nvSpPr>
          <p:cNvPr id="4" name="Slide Image Placeholder 3"/>
          <p:cNvSpPr>
            <a:spLocks noGrp="1" noRot="1" noChangeAspect="1"/>
          </p:cNvSpPr>
          <p:nvPr>
            <p:ph type="sldImg" idx="2"/>
          </p:nvPr>
        </p:nvSpPr>
        <p:spPr>
          <a:xfrm>
            <a:off x="1027113" y="1241425"/>
            <a:ext cx="4740275" cy="3352800"/>
          </a:xfrm>
          <a:prstGeom prst="rect">
            <a:avLst/>
          </a:prstGeom>
          <a:noFill/>
          <a:ln w="12700">
            <a:solidFill>
              <a:prstClr val="black"/>
            </a:solidFill>
          </a:ln>
        </p:spPr>
        <p:txBody>
          <a:bodyPr vert="horz" lIns="91442" tIns="45721" rIns="91442" bIns="45721" rtlCol="0" anchor="ctr"/>
          <a:lstStyle/>
          <a:p>
            <a:pPr lvl="0"/>
            <a:endParaRPr noProof="0"/>
          </a:p>
        </p:txBody>
      </p:sp>
      <p:sp>
        <p:nvSpPr>
          <p:cNvPr id="5" name="Notes Placeholder 4"/>
          <p:cNvSpPr>
            <a:spLocks noGrp="1"/>
          </p:cNvSpPr>
          <p:nvPr>
            <p:ph type="body" sz="quarter" idx="3"/>
          </p:nvPr>
        </p:nvSpPr>
        <p:spPr>
          <a:xfrm>
            <a:off x="679133" y="4779080"/>
            <a:ext cx="5436235" cy="3910300"/>
          </a:xfrm>
          <a:prstGeom prst="rect">
            <a:avLst/>
          </a:prstGeom>
        </p:spPr>
        <p:txBody>
          <a:bodyPr vert="horz" lIns="91442" tIns="45721" rIns="91442" bIns="45721" rtlCol="0"/>
          <a:lstStyle/>
          <a:p>
            <a:pPr lvl="0"/>
            <a:r>
              <a:rPr noProof="0"/>
              <a:t>Click to edit Master text styles</a:t>
            </a:r>
          </a:p>
          <a:p>
            <a:pPr lvl="1"/>
            <a:r>
              <a:rPr noProof="0"/>
              <a:t>Second level</a:t>
            </a:r>
          </a:p>
          <a:p>
            <a:pPr lvl="2"/>
            <a:r>
              <a:rPr noProof="0"/>
              <a:t>Third level</a:t>
            </a:r>
          </a:p>
          <a:p>
            <a:pPr lvl="3"/>
            <a:r>
              <a:rPr noProof="0"/>
              <a:t>Fourth level</a:t>
            </a:r>
          </a:p>
          <a:p>
            <a:pPr lvl="4"/>
            <a:r>
              <a:rPr noProof="0"/>
              <a:t>Fifth level</a:t>
            </a:r>
          </a:p>
        </p:txBody>
      </p:sp>
      <p:sp>
        <p:nvSpPr>
          <p:cNvPr id="6" name="Footer Placeholder 5"/>
          <p:cNvSpPr>
            <a:spLocks noGrp="1"/>
          </p:cNvSpPr>
          <p:nvPr>
            <p:ph type="ftr" sz="quarter" idx="4"/>
          </p:nvPr>
        </p:nvSpPr>
        <p:spPr>
          <a:xfrm>
            <a:off x="0" y="9432686"/>
            <a:ext cx="2945024" cy="498714"/>
          </a:xfrm>
          <a:prstGeom prst="rect">
            <a:avLst/>
          </a:prstGeom>
        </p:spPr>
        <p:txBody>
          <a:bodyPr vert="horz" lIns="91442" tIns="45721" rIns="91442" bIns="45721" rtlCol="0" anchor="b"/>
          <a:lstStyle>
            <a:lvl1pPr algn="l" fontAlgn="auto">
              <a:spcBef>
                <a:spcPts val="0"/>
              </a:spcBef>
              <a:spcAft>
                <a:spcPts val="0"/>
              </a:spcAft>
              <a:defRPr sz="1200">
                <a:latin typeface="+mn-lt"/>
              </a:defRPr>
            </a:lvl1pPr>
          </a:lstStyle>
          <a:p>
            <a:pPr>
              <a:defRPr/>
            </a:pPr>
            <a:endParaRPr/>
          </a:p>
        </p:txBody>
      </p:sp>
      <p:sp>
        <p:nvSpPr>
          <p:cNvPr id="7" name="Slide Number Placeholder 6"/>
          <p:cNvSpPr>
            <a:spLocks noGrp="1"/>
          </p:cNvSpPr>
          <p:nvPr>
            <p:ph type="sldNum" sz="quarter" idx="5"/>
          </p:nvPr>
        </p:nvSpPr>
        <p:spPr>
          <a:xfrm>
            <a:off x="3847891" y="9432686"/>
            <a:ext cx="2945024" cy="498714"/>
          </a:xfrm>
          <a:prstGeom prst="rect">
            <a:avLst/>
          </a:prstGeom>
        </p:spPr>
        <p:txBody>
          <a:bodyPr vert="horz" lIns="91442" tIns="45721" rIns="91442" bIns="45721" rtlCol="0" anchor="b"/>
          <a:lstStyle>
            <a:lvl1pPr algn="r" fontAlgn="auto">
              <a:spcBef>
                <a:spcPts val="0"/>
              </a:spcBef>
              <a:spcAft>
                <a:spcPts val="0"/>
              </a:spcAft>
              <a:defRPr sz="1200">
                <a:latin typeface="+mn-lt"/>
              </a:defRPr>
            </a:lvl1pPr>
          </a:lstStyle>
          <a:p>
            <a:pPr>
              <a:defRPr/>
            </a:pPr>
            <a:fld id="{4C44FED6-AB98-461A-A91E-E3F32A3B89D1}" type="slidenum">
              <a:rPr/>
              <a:pPr>
                <a:defRPr/>
              </a:pPr>
              <a:t>‹Nº›</a:t>
            </a:fld>
            <a:endParaRPr/>
          </a:p>
        </p:txBody>
      </p:sp>
    </p:spTree>
    <p:extLst>
      <p:ext uri="{BB962C8B-B14F-4D97-AF65-F5344CB8AC3E}">
        <p14:creationId xmlns:p14="http://schemas.microsoft.com/office/powerpoint/2010/main" val="3236384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ca-ES"/>
          </a:p>
        </p:txBody>
      </p:sp>
      <p:sp>
        <p:nvSpPr>
          <p:cNvPr id="4" name="Marcador de número de diapositiva 3"/>
          <p:cNvSpPr>
            <a:spLocks noGrp="1"/>
          </p:cNvSpPr>
          <p:nvPr>
            <p:ph type="sldNum" sz="quarter" idx="10"/>
          </p:nvPr>
        </p:nvSpPr>
        <p:spPr/>
        <p:txBody>
          <a:bodyPr/>
          <a:lstStyle/>
          <a:p>
            <a:pPr>
              <a:defRPr/>
            </a:pPr>
            <a:fld id="{4C44FED6-AB98-461A-A91E-E3F32A3B89D1}" type="slidenum">
              <a:rPr lang="es-ES" smtClean="0"/>
              <a:pPr>
                <a:defRPr/>
              </a:pPr>
              <a:t>2</a:t>
            </a:fld>
            <a:endParaRPr lang="es-ES"/>
          </a:p>
        </p:txBody>
      </p:sp>
    </p:spTree>
    <p:extLst>
      <p:ext uri="{BB962C8B-B14F-4D97-AF65-F5344CB8AC3E}">
        <p14:creationId xmlns:p14="http://schemas.microsoft.com/office/powerpoint/2010/main" val="12302049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ágina interior">
    <p:spTree>
      <p:nvGrpSpPr>
        <p:cNvPr id="1" name=""/>
        <p:cNvGrpSpPr/>
        <p:nvPr/>
      </p:nvGrpSpPr>
      <p:grpSpPr>
        <a:xfrm>
          <a:off x="0" y="0"/>
          <a:ext cx="0" cy="0"/>
          <a:chOff x="0" y="0"/>
          <a:chExt cx="0" cy="0"/>
        </a:xfrm>
      </p:grpSpPr>
      <p:sp>
        <p:nvSpPr>
          <p:cNvPr id="2" name="Rectangle 6"/>
          <p:cNvSpPr>
            <a:spLocks noChangeArrowheads="1"/>
          </p:cNvSpPr>
          <p:nvPr/>
        </p:nvSpPr>
        <p:spPr bwMode="auto">
          <a:xfrm>
            <a:off x="10936288" y="0"/>
            <a:ext cx="2298700" cy="7556500"/>
          </a:xfrm>
          <a:prstGeom prst="rect">
            <a:avLst/>
          </a:prstGeom>
          <a:solidFill>
            <a:srgbClr val="D9D9D9"/>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lIns="91408" tIns="45704" rIns="91408" bIns="45704"/>
          <a:lstStyle/>
          <a:p>
            <a:pPr>
              <a:spcBef>
                <a:spcPts val="1200"/>
              </a:spcBef>
            </a:pPr>
            <a:r>
              <a:rPr lang="es-ES" sz="1600" noProof="1">
                <a:solidFill>
                  <a:srgbClr val="7F7F7F"/>
                </a:solidFill>
                <a:latin typeface="Calibri Light"/>
              </a:rPr>
              <a:t>Imprimir:</a:t>
            </a:r>
          </a:p>
          <a:p>
            <a:pPr>
              <a:spcBef>
                <a:spcPts val="313"/>
              </a:spcBef>
            </a:pPr>
            <a:r>
              <a:rPr lang="es-ES" sz="1000" noProof="1">
                <a:solidFill>
                  <a:srgbClr val="7F7F7F"/>
                </a:solidFill>
                <a:latin typeface="Calibri Light"/>
              </a:rPr>
              <a:t>Es posible que su impresora no imprima igual que las nuestras; para asegurarse del resultado, realice antes unas impresiones de prueba. Si los elementos no se alinean correctamente, experimente con el parámetro Ajustar al tamaño del papel. Se encuentra en el diálogo de impresión; haga clic en Diapositivas de página completa para acceder.</a:t>
            </a:r>
          </a:p>
          <a:p>
            <a:pPr>
              <a:spcBef>
                <a:spcPts val="600"/>
              </a:spcBef>
            </a:pPr>
            <a:r>
              <a:rPr lang="es-ES" sz="1000" noProof="1">
                <a:solidFill>
                  <a:srgbClr val="7F7F7F"/>
                </a:solidFill>
                <a:latin typeface="Calibri Light"/>
              </a:rPr>
              <a:t>¿Ha visto que le hemos puesto marcas para doblar? Son muy discretas, pero si no quiere que aparezcan en el folleto, haga clic en Vista, Patrón de diapositivas y elimínelas antes de imprimir.</a:t>
            </a:r>
          </a:p>
          <a:p>
            <a:pPr>
              <a:spcBef>
                <a:spcPts val="1200"/>
              </a:spcBef>
            </a:pPr>
            <a:r>
              <a:rPr lang="es-ES" sz="1600" noProof="1">
                <a:solidFill>
                  <a:srgbClr val="7F7F7F"/>
                </a:solidFill>
                <a:latin typeface="Calibri Light"/>
              </a:rPr>
              <a:t>Personalizar e</a:t>
            </a:r>
            <a:r>
              <a:rPr lang="es-ES" sz="1600" dirty="0">
                <a:solidFill>
                  <a:srgbClr val="7F7F7F"/>
                </a:solidFill>
                <a:latin typeface="Calibri Light"/>
              </a:rPr>
              <a:t>l </a:t>
            </a:r>
            <a:r>
              <a:rPr lang="es-ES" sz="1600" noProof="1">
                <a:solidFill>
                  <a:srgbClr val="7F7F7F"/>
                </a:solidFill>
                <a:latin typeface="Calibri Light"/>
              </a:rPr>
              <a:t>contenido:</a:t>
            </a:r>
          </a:p>
          <a:p>
            <a:pPr>
              <a:spcBef>
                <a:spcPts val="313"/>
              </a:spcBef>
            </a:pPr>
            <a:r>
              <a:rPr lang="es-ES" sz="1000" noProof="1">
                <a:solidFill>
                  <a:srgbClr val="7F7F7F"/>
                </a:solidFill>
                <a:latin typeface="Calibri Light"/>
              </a:rPr>
              <a:t>Ya se ha dado formato a los marcadores de posición del folleto. Si desea agregar o quitar puntos viñeta del texto, haga clic ede n el botón Puntos de viñeta de la pestaña Inicio.</a:t>
            </a:r>
          </a:p>
          <a:p>
            <a:pPr>
              <a:spcBef>
                <a:spcPts val="600"/>
              </a:spcBef>
            </a:pPr>
            <a:r>
              <a:rPr lang="es-ES" sz="1000" noProof="1">
                <a:solidFill>
                  <a:srgbClr val="7F7F7F"/>
                </a:solidFill>
                <a:latin typeface="Calibri Light"/>
              </a:rPr>
              <a:t>Si necesita más marcadores de posición para títulos, subtítulos o texto principal, haga una copia de lo que necesita y colóquela donde corresponda. Las guías inteligentes de PowerPoint la alinearán con el resto.</a:t>
            </a:r>
          </a:p>
          <a:p>
            <a:pPr>
              <a:spcBef>
                <a:spcPts val="600"/>
              </a:spcBef>
            </a:pPr>
            <a:r>
              <a:rPr lang="es-ES" sz="1000" noProof="1">
                <a:solidFill>
                  <a:srgbClr val="7F7F7F"/>
                </a:solidFill>
                <a:latin typeface="Calibri Light"/>
              </a:rPr>
              <a:t>¿Desea utilizar sus propias imágenes en lugar de las nuestras? No pasa nada. Haga clic en una imagen, pulse la tecla Suprimir y luego haga clic en el icono para agregar la imagen.</a:t>
            </a:r>
          </a:p>
          <a:p>
            <a:pPr>
              <a:spcBef>
                <a:spcPts val="600"/>
              </a:spcBef>
            </a:pPr>
            <a:r>
              <a:rPr lang="es-ES" sz="1000" noProof="1">
                <a:solidFill>
                  <a:srgbClr val="7F7F7F"/>
                </a:solidFill>
                <a:latin typeface="Calibri Light"/>
              </a:rPr>
              <a:t>Si reemplaza una fotografía por la suya y no encaja perfectamente en el espacio, puede recortarla para ajustarla en poco tiempo. Seleccione la imagen, y luego, en la pestaña de formato de Herramientas de imagen, en el grupo Tamaño, haga clic en Recortar.</a:t>
            </a:r>
          </a:p>
        </p:txBody>
      </p:sp>
      <p:sp>
        <p:nvSpPr>
          <p:cNvPr id="3" name="13 CuadroTexto"/>
          <p:cNvSpPr txBox="1">
            <a:spLocks noChangeArrowheads="1"/>
          </p:cNvSpPr>
          <p:nvPr userDrawn="1"/>
        </p:nvSpPr>
        <p:spPr bwMode="auto">
          <a:xfrm>
            <a:off x="3890963" y="720725"/>
            <a:ext cx="3025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4" rIns="91408" bIns="45704">
            <a:spAutoFit/>
          </a:bodyPr>
          <a:lstStyle>
            <a:lvl1pPr>
              <a:defRPr>
                <a:solidFill>
                  <a:schemeClr val="tx1"/>
                </a:solidFill>
                <a:latin typeface="Arial" pitchFamily="34" charset="0"/>
              </a:defRPr>
            </a:lvl1pPr>
            <a:lvl2pPr marL="742950" indent="-287338">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es-ES" sz="1200"/>
          </a:p>
          <a:p>
            <a:pPr>
              <a:defRPr/>
            </a:pPr>
            <a:endParaRPr lang="es-ES" sz="1200"/>
          </a:p>
        </p:txBody>
      </p:sp>
      <p:cxnSp>
        <p:nvCxnSpPr>
          <p:cNvPr id="10" name="Straight Connector 2"/>
          <p:cNvCxnSpPr/>
          <p:nvPr userDrawn="1"/>
        </p:nvCxnSpPr>
        <p:spPr>
          <a:xfrm>
            <a:off x="3527425"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2"/>
          <p:cNvCxnSpPr/>
          <p:nvPr userDrawn="1"/>
        </p:nvCxnSpPr>
        <p:spPr>
          <a:xfrm>
            <a:off x="7164388"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23" name="1 Título">
            <a:extLst>
              <a:ext uri="{FF2B5EF4-FFF2-40B4-BE49-F238E27FC236}">
                <a16:creationId xmlns:a16="http://schemas.microsoft.com/office/drawing/2014/main" id="{FEC7D672-23AE-D34C-9989-9B08C366FDBA}"/>
              </a:ext>
            </a:extLst>
          </p:cNvPr>
          <p:cNvSpPr>
            <a:spLocks noGrp="1"/>
          </p:cNvSpPr>
          <p:nvPr>
            <p:ph type="ctrTitle" hasCustomPrompt="1"/>
          </p:nvPr>
        </p:nvSpPr>
        <p:spPr>
          <a:xfrm>
            <a:off x="7724633" y="5914110"/>
            <a:ext cx="2471079" cy="1153116"/>
          </a:xfrm>
          <a:prstGeom prst="rect">
            <a:avLst/>
          </a:prstGeom>
        </p:spPr>
        <p:txBody>
          <a:bodyPr/>
          <a:lstStyle>
            <a:lvl1pPr>
              <a:defRPr sz="2000" b="1">
                <a:solidFill>
                  <a:schemeClr val="bg1"/>
                </a:solidFill>
              </a:defRPr>
            </a:lvl1pPr>
          </a:lstStyle>
          <a:p>
            <a:r>
              <a:rPr lang="es-ES" dirty="0" err="1"/>
              <a:t>Guia</a:t>
            </a:r>
            <a:r>
              <a:rPr lang="es-ES" dirty="0"/>
              <a:t> educativa sobre la </a:t>
            </a:r>
            <a:r>
              <a:rPr lang="es-ES" dirty="0" err="1"/>
              <a:t>pancreatitits</a:t>
            </a:r>
            <a:endParaRPr lang="es-ES" dirty="0"/>
          </a:p>
        </p:txBody>
      </p:sp>
      <p:pic>
        <p:nvPicPr>
          <p:cNvPr id="5" name="Imagen 4" descr="Imagen que contiene Forma&#10;&#10;Descripción generada automáticamente">
            <a:extLst>
              <a:ext uri="{FF2B5EF4-FFF2-40B4-BE49-F238E27FC236}">
                <a16:creationId xmlns:a16="http://schemas.microsoft.com/office/drawing/2014/main" id="{635841DF-B89A-514E-B29B-18CACE77448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5394" y="411033"/>
            <a:ext cx="2667000" cy="330200"/>
          </a:xfrm>
          <a:prstGeom prst="rect">
            <a:avLst/>
          </a:prstGeom>
        </p:spPr>
      </p:pic>
      <p:grpSp>
        <p:nvGrpSpPr>
          <p:cNvPr id="8" name="Grupo 7"/>
          <p:cNvGrpSpPr/>
          <p:nvPr userDrawn="1"/>
        </p:nvGrpSpPr>
        <p:grpSpPr>
          <a:xfrm>
            <a:off x="162289" y="7067227"/>
            <a:ext cx="3248229" cy="340781"/>
            <a:chOff x="68983" y="7063124"/>
            <a:chExt cx="3248229" cy="340781"/>
          </a:xfrm>
        </p:grpSpPr>
        <p:pic>
          <p:nvPicPr>
            <p:cNvPr id="9" name="Imagen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983" y="7068440"/>
              <a:ext cx="332652" cy="335465"/>
            </a:xfrm>
            <a:prstGeom prst="rect">
              <a:avLst/>
            </a:prstGeom>
          </p:spPr>
        </p:pic>
        <p:pic>
          <p:nvPicPr>
            <p:cNvPr id="12" name="Imagen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9824" y="7068439"/>
              <a:ext cx="332652" cy="335465"/>
            </a:xfrm>
            <a:prstGeom prst="rect">
              <a:avLst/>
            </a:prstGeom>
          </p:spPr>
        </p:pic>
        <p:pic>
          <p:nvPicPr>
            <p:cNvPr id="13" name="Imagen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4424" y="7063128"/>
              <a:ext cx="332652" cy="335465"/>
            </a:xfrm>
            <a:prstGeom prst="rect">
              <a:avLst/>
            </a:prstGeom>
          </p:spPr>
        </p:pic>
        <p:pic>
          <p:nvPicPr>
            <p:cNvPr id="14" name="Imagen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31018" y="7063126"/>
              <a:ext cx="332652" cy="335465"/>
            </a:xfrm>
            <a:prstGeom prst="rect">
              <a:avLst/>
            </a:prstGeom>
          </p:spPr>
        </p:pic>
        <p:pic>
          <p:nvPicPr>
            <p:cNvPr id="16" name="Imagen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84560" y="7063124"/>
              <a:ext cx="332652" cy="335465"/>
            </a:xfrm>
            <a:prstGeom prst="rect">
              <a:avLst/>
            </a:prstGeom>
          </p:spPr>
        </p:pic>
        <p:pic>
          <p:nvPicPr>
            <p:cNvPr id="17" name="Imagen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24256" y="7063125"/>
              <a:ext cx="332652" cy="335465"/>
            </a:xfrm>
            <a:prstGeom prst="rect">
              <a:avLst/>
            </a:prstGeom>
          </p:spPr>
        </p:pic>
        <p:pic>
          <p:nvPicPr>
            <p:cNvPr id="18" name="Imagen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58305" y="7063126"/>
              <a:ext cx="332652" cy="335465"/>
            </a:xfrm>
            <a:prstGeom prst="rect">
              <a:avLst/>
            </a:prstGeom>
          </p:spPr>
        </p:pic>
        <p:pic>
          <p:nvPicPr>
            <p:cNvPr id="19" name="Imagen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91322" y="7063126"/>
              <a:ext cx="332652" cy="335465"/>
            </a:xfrm>
            <a:prstGeom prst="rect">
              <a:avLst/>
            </a:prstGeom>
          </p:spPr>
        </p:pic>
        <p:pic>
          <p:nvPicPr>
            <p:cNvPr id="20" name="Imagen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70714" y="7063127"/>
              <a:ext cx="332652" cy="335465"/>
            </a:xfrm>
            <a:prstGeom prst="rect">
              <a:avLst/>
            </a:prstGeom>
          </p:spPr>
        </p:pic>
      </p:grpSp>
      <p:grpSp>
        <p:nvGrpSpPr>
          <p:cNvPr id="41" name="Grupo 40"/>
          <p:cNvGrpSpPr/>
          <p:nvPr userDrawn="1"/>
        </p:nvGrpSpPr>
        <p:grpSpPr>
          <a:xfrm>
            <a:off x="97427" y="411033"/>
            <a:ext cx="3248229" cy="340781"/>
            <a:chOff x="68983" y="7063124"/>
            <a:chExt cx="3248229" cy="340781"/>
          </a:xfrm>
        </p:grpSpPr>
        <p:pic>
          <p:nvPicPr>
            <p:cNvPr id="42" name="Imagen 4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983" y="7068440"/>
              <a:ext cx="332652" cy="335465"/>
            </a:xfrm>
            <a:prstGeom prst="rect">
              <a:avLst/>
            </a:prstGeom>
          </p:spPr>
        </p:pic>
        <p:pic>
          <p:nvPicPr>
            <p:cNvPr id="43" name="Imagen 4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9824" y="7068439"/>
              <a:ext cx="332652" cy="335465"/>
            </a:xfrm>
            <a:prstGeom prst="rect">
              <a:avLst/>
            </a:prstGeom>
          </p:spPr>
        </p:pic>
        <p:pic>
          <p:nvPicPr>
            <p:cNvPr id="44" name="Imagen 4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4424" y="7063128"/>
              <a:ext cx="332652" cy="335465"/>
            </a:xfrm>
            <a:prstGeom prst="rect">
              <a:avLst/>
            </a:prstGeom>
          </p:spPr>
        </p:pic>
        <p:pic>
          <p:nvPicPr>
            <p:cNvPr id="45" name="Imagen 4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31018" y="7063126"/>
              <a:ext cx="332652" cy="335465"/>
            </a:xfrm>
            <a:prstGeom prst="rect">
              <a:avLst/>
            </a:prstGeom>
          </p:spPr>
        </p:pic>
        <p:pic>
          <p:nvPicPr>
            <p:cNvPr id="46" name="Imagen 4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84560" y="7063124"/>
              <a:ext cx="332652" cy="335465"/>
            </a:xfrm>
            <a:prstGeom prst="rect">
              <a:avLst/>
            </a:prstGeom>
          </p:spPr>
        </p:pic>
        <p:pic>
          <p:nvPicPr>
            <p:cNvPr id="47" name="Imagen 4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24256" y="7063125"/>
              <a:ext cx="332652" cy="335465"/>
            </a:xfrm>
            <a:prstGeom prst="rect">
              <a:avLst/>
            </a:prstGeom>
          </p:spPr>
        </p:pic>
        <p:pic>
          <p:nvPicPr>
            <p:cNvPr id="48" name="Imagen 4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58305" y="7063126"/>
              <a:ext cx="332652" cy="335465"/>
            </a:xfrm>
            <a:prstGeom prst="rect">
              <a:avLst/>
            </a:prstGeom>
          </p:spPr>
        </p:pic>
        <p:pic>
          <p:nvPicPr>
            <p:cNvPr id="49" name="Imagen 4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91322" y="7063126"/>
              <a:ext cx="332652" cy="335465"/>
            </a:xfrm>
            <a:prstGeom prst="rect">
              <a:avLst/>
            </a:prstGeom>
          </p:spPr>
        </p:pic>
        <p:pic>
          <p:nvPicPr>
            <p:cNvPr id="50" name="Imagen 4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70714" y="7063127"/>
              <a:ext cx="332652" cy="335465"/>
            </a:xfrm>
            <a:prstGeom prst="rect">
              <a:avLst/>
            </a:prstGeom>
          </p:spPr>
        </p:pic>
      </p:grpSp>
      <p:pic>
        <p:nvPicPr>
          <p:cNvPr id="7" name="Imagen 6" descr="cid:image001.png@01D9ED4B.B67E4940">
            <a:extLst>
              <a:ext uri="{FF2B5EF4-FFF2-40B4-BE49-F238E27FC236}">
                <a16:creationId xmlns:a16="http://schemas.microsoft.com/office/drawing/2014/main" id="{DF66DD74-6556-35C8-DE20-86EF3EE554FE}"/>
              </a:ext>
            </a:extLst>
          </p:cNvPr>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865344" y="7163557"/>
            <a:ext cx="1082675" cy="124460"/>
          </a:xfrm>
          <a:prstGeom prst="rect">
            <a:avLst/>
          </a:prstGeom>
          <a:noFill/>
          <a:ln>
            <a:noFill/>
          </a:ln>
        </p:spPr>
      </p:pic>
      <p:sp>
        <p:nvSpPr>
          <p:cNvPr id="15" name="CuadroTexto 14">
            <a:extLst>
              <a:ext uri="{FF2B5EF4-FFF2-40B4-BE49-F238E27FC236}">
                <a16:creationId xmlns:a16="http://schemas.microsoft.com/office/drawing/2014/main" id="{CC88A5FE-DAB6-700B-4091-553E93DC0DA6}"/>
              </a:ext>
            </a:extLst>
          </p:cNvPr>
          <p:cNvSpPr txBox="1"/>
          <p:nvPr userDrawn="1"/>
        </p:nvSpPr>
        <p:spPr>
          <a:xfrm rot="16200000">
            <a:off x="3116832" y="6658718"/>
            <a:ext cx="1303282" cy="184666"/>
          </a:xfrm>
          <a:prstGeom prst="rect">
            <a:avLst/>
          </a:prstGeom>
          <a:noFill/>
        </p:spPr>
        <p:txBody>
          <a:bodyPr wrap="square" rtlCol="0">
            <a:spAutoFit/>
          </a:bodyPr>
          <a:lstStyle/>
          <a:p>
            <a:pPr algn="l"/>
            <a:r>
              <a:rPr lang="ca-ES" sz="600" dirty="0"/>
              <a:t>COM-IM-001</a:t>
            </a:r>
          </a:p>
        </p:txBody>
      </p:sp>
    </p:spTree>
    <p:extLst>
      <p:ext uri="{BB962C8B-B14F-4D97-AF65-F5344CB8AC3E}">
        <p14:creationId xmlns:p14="http://schemas.microsoft.com/office/powerpoint/2010/main" val="99966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ágina interior">
    <p:spTree>
      <p:nvGrpSpPr>
        <p:cNvPr id="1" name=""/>
        <p:cNvGrpSpPr/>
        <p:nvPr/>
      </p:nvGrpSpPr>
      <p:grpSpPr>
        <a:xfrm>
          <a:off x="0" y="0"/>
          <a:ext cx="0" cy="0"/>
          <a:chOff x="0" y="0"/>
          <a:chExt cx="0" cy="0"/>
        </a:xfrm>
      </p:grpSpPr>
      <p:sp>
        <p:nvSpPr>
          <p:cNvPr id="2" name="Rectangle 6"/>
          <p:cNvSpPr>
            <a:spLocks noChangeArrowheads="1"/>
          </p:cNvSpPr>
          <p:nvPr/>
        </p:nvSpPr>
        <p:spPr bwMode="auto">
          <a:xfrm>
            <a:off x="10936288" y="0"/>
            <a:ext cx="2298700" cy="7556500"/>
          </a:xfrm>
          <a:prstGeom prst="rect">
            <a:avLst/>
          </a:prstGeom>
          <a:solidFill>
            <a:srgbClr val="D9D9D9"/>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lIns="91408" tIns="45704" rIns="91408" bIns="45704"/>
          <a:lstStyle/>
          <a:p>
            <a:pPr>
              <a:spcBef>
                <a:spcPts val="1200"/>
              </a:spcBef>
            </a:pPr>
            <a:r>
              <a:rPr lang="es-ES" sz="1600" noProof="1">
                <a:solidFill>
                  <a:srgbClr val="7F7F7F"/>
                </a:solidFill>
                <a:latin typeface="Calibri Light"/>
              </a:rPr>
              <a:t>Imprimir:</a:t>
            </a:r>
          </a:p>
          <a:p>
            <a:pPr>
              <a:spcBef>
                <a:spcPts val="313"/>
              </a:spcBef>
            </a:pPr>
            <a:r>
              <a:rPr lang="es-ES" sz="1000" noProof="1">
                <a:solidFill>
                  <a:srgbClr val="7F7F7F"/>
                </a:solidFill>
                <a:latin typeface="Calibri Light"/>
              </a:rPr>
              <a:t>Es posible que su impresora no imprima igual que las nuestras; para asegurarse del resultado, realice antes unas impresiones de prueba. Si los elementos no se alinean correctamente, experimente con el parámetro Ajustar al tamaño del papel. Se encuentra en el diálogo de impresión; haga clic en Diapositivas de página completa para acceder.</a:t>
            </a:r>
          </a:p>
          <a:p>
            <a:pPr>
              <a:spcBef>
                <a:spcPts val="600"/>
              </a:spcBef>
            </a:pPr>
            <a:r>
              <a:rPr lang="es-ES" sz="1000" noProof="1">
                <a:solidFill>
                  <a:srgbClr val="7F7F7F"/>
                </a:solidFill>
                <a:latin typeface="Calibri Light"/>
              </a:rPr>
              <a:t>¿Ha visto que le hemos puesto marcas para doblar? Son muy discretas, pero si no quiere que aparezcan en el folleto, haga clic en Vista, Patrón de diapositivas y elimínelas antes de imprimir.</a:t>
            </a:r>
          </a:p>
          <a:p>
            <a:pPr>
              <a:spcBef>
                <a:spcPts val="1200"/>
              </a:spcBef>
            </a:pPr>
            <a:r>
              <a:rPr lang="es-ES" sz="1600" noProof="1">
                <a:solidFill>
                  <a:srgbClr val="7F7F7F"/>
                </a:solidFill>
                <a:latin typeface="Calibri Light"/>
              </a:rPr>
              <a:t>Personalizar e</a:t>
            </a:r>
            <a:r>
              <a:rPr lang="es-ES" sz="1600">
                <a:solidFill>
                  <a:srgbClr val="7F7F7F"/>
                </a:solidFill>
                <a:latin typeface="Calibri Light"/>
              </a:rPr>
              <a:t>l </a:t>
            </a:r>
            <a:r>
              <a:rPr lang="es-ES" sz="1600" noProof="1">
                <a:solidFill>
                  <a:srgbClr val="7F7F7F"/>
                </a:solidFill>
                <a:latin typeface="Calibri Light"/>
              </a:rPr>
              <a:t>contenido:</a:t>
            </a:r>
          </a:p>
          <a:p>
            <a:pPr>
              <a:spcBef>
                <a:spcPts val="313"/>
              </a:spcBef>
            </a:pPr>
            <a:r>
              <a:rPr lang="es-ES" sz="1000" noProof="1">
                <a:solidFill>
                  <a:srgbClr val="7F7F7F"/>
                </a:solidFill>
                <a:latin typeface="Calibri Light"/>
              </a:rPr>
              <a:t>Ya se ha dado formato a los marcadores de posición del folleto. Si desea agregar o quitar puntos viñeta del texto, haga clic ede n el botón Puntos de viñeta de la pestaña Inicio.</a:t>
            </a:r>
          </a:p>
          <a:p>
            <a:pPr>
              <a:spcBef>
                <a:spcPts val="600"/>
              </a:spcBef>
            </a:pPr>
            <a:r>
              <a:rPr lang="es-ES" sz="1000" noProof="1">
                <a:solidFill>
                  <a:srgbClr val="7F7F7F"/>
                </a:solidFill>
                <a:latin typeface="Calibri Light"/>
              </a:rPr>
              <a:t>Si necesita más marcadores de posición para títulos, subtítulos o texto principal, haga una copia de lo que necesita y colóquela donde corresponda. Las guías inteligentes de PowerPoint la alinearán con el resto.</a:t>
            </a:r>
          </a:p>
          <a:p>
            <a:pPr>
              <a:spcBef>
                <a:spcPts val="600"/>
              </a:spcBef>
            </a:pPr>
            <a:r>
              <a:rPr lang="es-ES" sz="1000" noProof="1">
                <a:solidFill>
                  <a:srgbClr val="7F7F7F"/>
                </a:solidFill>
                <a:latin typeface="Calibri Light"/>
              </a:rPr>
              <a:t>¿Desea utilizar sus propias imágenes en lugar de las nuestras? No pasa nada. Haga clic en una imagen, pulse la tecla Suprimir y luego haga clic en el icono para agregar la imagen.</a:t>
            </a:r>
          </a:p>
          <a:p>
            <a:pPr>
              <a:spcBef>
                <a:spcPts val="600"/>
              </a:spcBef>
            </a:pPr>
            <a:r>
              <a:rPr lang="es-ES" sz="1000" noProof="1">
                <a:solidFill>
                  <a:srgbClr val="7F7F7F"/>
                </a:solidFill>
                <a:latin typeface="Calibri Light"/>
              </a:rPr>
              <a:t>Si reemplaza una fotografía por la suya y no encaja perfectamente en el espacio, puede recortarla para ajustarla en poco tiempo. Seleccione la imagen, y luego, en la pestaña de formato de Herramientas de imagen, en el grupo Tamaño, haga clic en Recortar.</a:t>
            </a:r>
          </a:p>
        </p:txBody>
      </p:sp>
      <p:sp>
        <p:nvSpPr>
          <p:cNvPr id="3" name="13 CuadroTexto"/>
          <p:cNvSpPr txBox="1">
            <a:spLocks noChangeArrowheads="1"/>
          </p:cNvSpPr>
          <p:nvPr userDrawn="1"/>
        </p:nvSpPr>
        <p:spPr bwMode="auto">
          <a:xfrm>
            <a:off x="3890963" y="720725"/>
            <a:ext cx="3025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4" rIns="91408" bIns="45704">
            <a:spAutoFit/>
          </a:bodyPr>
          <a:lstStyle>
            <a:lvl1pPr>
              <a:defRPr>
                <a:solidFill>
                  <a:schemeClr val="tx1"/>
                </a:solidFill>
                <a:latin typeface="Arial" pitchFamily="34" charset="0"/>
              </a:defRPr>
            </a:lvl1pPr>
            <a:lvl2pPr marL="742950" indent="-287338">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es-ES" sz="1200"/>
          </a:p>
          <a:p>
            <a:pPr>
              <a:defRPr/>
            </a:pPr>
            <a:endParaRPr lang="es-ES" sz="1200"/>
          </a:p>
        </p:txBody>
      </p:sp>
      <p:cxnSp>
        <p:nvCxnSpPr>
          <p:cNvPr id="10" name="Straight Connector 2"/>
          <p:cNvCxnSpPr/>
          <p:nvPr userDrawn="1"/>
        </p:nvCxnSpPr>
        <p:spPr>
          <a:xfrm>
            <a:off x="3527425"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2"/>
          <p:cNvCxnSpPr/>
          <p:nvPr userDrawn="1"/>
        </p:nvCxnSpPr>
        <p:spPr>
          <a:xfrm>
            <a:off x="7164388"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6" name="2 Marcador de texto">
            <a:extLst>
              <a:ext uri="{FF2B5EF4-FFF2-40B4-BE49-F238E27FC236}">
                <a16:creationId xmlns:a16="http://schemas.microsoft.com/office/drawing/2014/main" id="{574FE361-1B45-6E4E-8663-7DA0EF69642A}"/>
              </a:ext>
            </a:extLst>
          </p:cNvPr>
          <p:cNvSpPr>
            <a:spLocks noGrp="1"/>
          </p:cNvSpPr>
          <p:nvPr>
            <p:ph idx="1" hasCustomPrompt="1"/>
          </p:nvPr>
        </p:nvSpPr>
        <p:spPr>
          <a:xfrm>
            <a:off x="3890963" y="557939"/>
            <a:ext cx="2773304" cy="6196874"/>
          </a:xfrm>
          <a:prstGeom prst="rect">
            <a:avLst/>
          </a:prstGeom>
        </p:spPr>
        <p:txBody>
          <a:bodyPr vert="horz" lIns="91440" tIns="45720" rIns="91440" bIns="45720" rtlCol="0">
            <a:normAutofit/>
          </a:bodyPr>
          <a:lstStyle>
            <a:lvl1pPr>
              <a:defRPr sz="1000">
                <a:solidFill>
                  <a:srgbClr val="4C555A"/>
                </a:solidFill>
              </a:defRPr>
            </a:lvl1pPr>
          </a:lstStyle>
          <a:p>
            <a:pPr lvl="0"/>
            <a:r>
              <a:rPr lang="es-ES" dirty="0"/>
              <a:t>Haga clic para modificar el estilo de texto del patrón</a:t>
            </a:r>
          </a:p>
        </p:txBody>
      </p:sp>
      <p:sp>
        <p:nvSpPr>
          <p:cNvPr id="7" name="2 Marcador de texto">
            <a:extLst>
              <a:ext uri="{FF2B5EF4-FFF2-40B4-BE49-F238E27FC236}">
                <a16:creationId xmlns:a16="http://schemas.microsoft.com/office/drawing/2014/main" id="{A4AAD874-F72C-B940-8C66-2B869F70DA78}"/>
              </a:ext>
            </a:extLst>
          </p:cNvPr>
          <p:cNvSpPr>
            <a:spLocks noGrp="1"/>
          </p:cNvSpPr>
          <p:nvPr>
            <p:ph idx="10" hasCustomPrompt="1"/>
          </p:nvPr>
        </p:nvSpPr>
        <p:spPr>
          <a:xfrm>
            <a:off x="413836" y="557939"/>
            <a:ext cx="2773304" cy="6196874"/>
          </a:xfrm>
          <a:prstGeom prst="rect">
            <a:avLst/>
          </a:prstGeom>
        </p:spPr>
        <p:txBody>
          <a:bodyPr vert="horz" lIns="91440" tIns="45720" rIns="91440" bIns="45720" rtlCol="0">
            <a:normAutofit/>
          </a:bodyPr>
          <a:lstStyle>
            <a:lvl1pPr>
              <a:defRPr sz="1000">
                <a:solidFill>
                  <a:srgbClr val="4C555A"/>
                </a:solidFill>
              </a:defRPr>
            </a:lvl1pPr>
          </a:lstStyle>
          <a:p>
            <a:pPr lvl="0"/>
            <a:r>
              <a:rPr lang="es-ES" dirty="0"/>
              <a:t>Haga clic para modificar el estilo de texto del patrón</a:t>
            </a:r>
          </a:p>
        </p:txBody>
      </p:sp>
      <p:sp>
        <p:nvSpPr>
          <p:cNvPr id="8" name="2 Marcador de texto">
            <a:extLst>
              <a:ext uri="{FF2B5EF4-FFF2-40B4-BE49-F238E27FC236}">
                <a16:creationId xmlns:a16="http://schemas.microsoft.com/office/drawing/2014/main" id="{3477F902-1E1F-1A4E-B844-AC26B3EA4D0E}"/>
              </a:ext>
            </a:extLst>
          </p:cNvPr>
          <p:cNvSpPr>
            <a:spLocks noGrp="1"/>
          </p:cNvSpPr>
          <p:nvPr>
            <p:ph idx="11" hasCustomPrompt="1"/>
          </p:nvPr>
        </p:nvSpPr>
        <p:spPr>
          <a:xfrm>
            <a:off x="7522437" y="557939"/>
            <a:ext cx="2773304" cy="6196874"/>
          </a:xfrm>
          <a:prstGeom prst="rect">
            <a:avLst/>
          </a:prstGeom>
        </p:spPr>
        <p:txBody>
          <a:bodyPr vert="horz" lIns="91440" tIns="45720" rIns="91440" bIns="45720" rtlCol="0">
            <a:normAutofit/>
          </a:bodyPr>
          <a:lstStyle>
            <a:lvl1pPr>
              <a:defRPr sz="1000">
                <a:solidFill>
                  <a:srgbClr val="4C555A"/>
                </a:solidFill>
              </a:defRPr>
            </a:lvl1pPr>
          </a:lstStyle>
          <a:p>
            <a:pPr lvl="0"/>
            <a:r>
              <a:rPr lang="es-ES" dirty="0"/>
              <a:t>Haga clic para modificar el estilo de texto del patrón</a:t>
            </a:r>
          </a:p>
        </p:txBody>
      </p:sp>
      <p:grpSp>
        <p:nvGrpSpPr>
          <p:cNvPr id="4" name="Grupo 3"/>
          <p:cNvGrpSpPr/>
          <p:nvPr userDrawn="1"/>
        </p:nvGrpSpPr>
        <p:grpSpPr>
          <a:xfrm>
            <a:off x="68983" y="81630"/>
            <a:ext cx="10563993" cy="353531"/>
            <a:chOff x="68983" y="81630"/>
            <a:chExt cx="10563993" cy="353531"/>
          </a:xfrm>
        </p:grpSpPr>
        <p:pic>
          <p:nvPicPr>
            <p:cNvPr id="9" name="Imagen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983" y="99696"/>
              <a:ext cx="332652" cy="335465"/>
            </a:xfrm>
            <a:prstGeom prst="rect">
              <a:avLst/>
            </a:prstGeom>
          </p:spPr>
        </p:pic>
        <p:pic>
          <p:nvPicPr>
            <p:cNvPr id="12" name="Imagen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9824" y="99695"/>
              <a:ext cx="332652" cy="335465"/>
            </a:xfrm>
            <a:prstGeom prst="rect">
              <a:avLst/>
            </a:prstGeom>
          </p:spPr>
        </p:pic>
        <p:pic>
          <p:nvPicPr>
            <p:cNvPr id="13" name="Imagen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4424" y="94384"/>
              <a:ext cx="332652" cy="335465"/>
            </a:xfrm>
            <a:prstGeom prst="rect">
              <a:avLst/>
            </a:prstGeom>
          </p:spPr>
        </p:pic>
        <p:pic>
          <p:nvPicPr>
            <p:cNvPr id="14" name="Imagen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1018" y="94382"/>
              <a:ext cx="332652" cy="335465"/>
            </a:xfrm>
            <a:prstGeom prst="rect">
              <a:avLst/>
            </a:prstGeom>
          </p:spPr>
        </p:pic>
        <p:pic>
          <p:nvPicPr>
            <p:cNvPr id="15" name="Imagen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59697" y="94379"/>
              <a:ext cx="332652" cy="335465"/>
            </a:xfrm>
            <a:prstGeom prst="rect">
              <a:avLst/>
            </a:prstGeom>
          </p:spPr>
        </p:pic>
        <p:pic>
          <p:nvPicPr>
            <p:cNvPr id="16" name="Imagen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84560" y="94380"/>
              <a:ext cx="332652" cy="335465"/>
            </a:xfrm>
            <a:prstGeom prst="rect">
              <a:avLst/>
            </a:prstGeom>
          </p:spPr>
        </p:pic>
        <p:pic>
          <p:nvPicPr>
            <p:cNvPr id="17" name="Imagen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24256" y="94381"/>
              <a:ext cx="332652" cy="335465"/>
            </a:xfrm>
            <a:prstGeom prst="rect">
              <a:avLst/>
            </a:prstGeom>
          </p:spPr>
        </p:pic>
        <p:pic>
          <p:nvPicPr>
            <p:cNvPr id="18" name="Imagen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8305" y="94382"/>
              <a:ext cx="332652" cy="335465"/>
            </a:xfrm>
            <a:prstGeom prst="rect">
              <a:avLst/>
            </a:prstGeom>
          </p:spPr>
        </p:pic>
        <p:pic>
          <p:nvPicPr>
            <p:cNvPr id="19" name="Imagen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91322" y="94382"/>
              <a:ext cx="332652" cy="335465"/>
            </a:xfrm>
            <a:prstGeom prst="rect">
              <a:avLst/>
            </a:prstGeom>
          </p:spPr>
        </p:pic>
        <p:pic>
          <p:nvPicPr>
            <p:cNvPr id="20" name="Imagen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70714" y="94383"/>
              <a:ext cx="332652" cy="335465"/>
            </a:xfrm>
            <a:prstGeom prst="rect">
              <a:avLst/>
            </a:prstGeom>
          </p:spPr>
        </p:pic>
        <p:pic>
          <p:nvPicPr>
            <p:cNvPr id="21" name="Imagen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36236" y="95015"/>
              <a:ext cx="332652" cy="335465"/>
            </a:xfrm>
            <a:prstGeom prst="rect">
              <a:avLst/>
            </a:prstGeom>
          </p:spPr>
        </p:pic>
        <p:pic>
          <p:nvPicPr>
            <p:cNvPr id="22" name="Imagen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07077" y="95014"/>
              <a:ext cx="332652" cy="335465"/>
            </a:xfrm>
            <a:prstGeom prst="rect">
              <a:avLst/>
            </a:prstGeom>
          </p:spPr>
        </p:pic>
        <p:pic>
          <p:nvPicPr>
            <p:cNvPr id="23" name="Imagen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1677" y="89703"/>
              <a:ext cx="332652" cy="335465"/>
            </a:xfrm>
            <a:prstGeom prst="rect">
              <a:avLst/>
            </a:prstGeom>
          </p:spPr>
        </p:pic>
        <p:pic>
          <p:nvPicPr>
            <p:cNvPr id="24" name="Imagen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98271" y="89701"/>
              <a:ext cx="332652" cy="335465"/>
            </a:xfrm>
            <a:prstGeom prst="rect">
              <a:avLst/>
            </a:prstGeom>
          </p:spPr>
        </p:pic>
        <p:pic>
          <p:nvPicPr>
            <p:cNvPr id="25" name="Imagen 2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26950" y="89698"/>
              <a:ext cx="332652" cy="335465"/>
            </a:xfrm>
            <a:prstGeom prst="rect">
              <a:avLst/>
            </a:prstGeom>
          </p:spPr>
        </p:pic>
        <p:pic>
          <p:nvPicPr>
            <p:cNvPr id="26" name="Imagen 2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51813" y="89699"/>
              <a:ext cx="332652" cy="335465"/>
            </a:xfrm>
            <a:prstGeom prst="rect">
              <a:avLst/>
            </a:prstGeom>
          </p:spPr>
        </p:pic>
        <p:pic>
          <p:nvPicPr>
            <p:cNvPr id="27" name="Imagen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91509" y="89700"/>
              <a:ext cx="332652" cy="335465"/>
            </a:xfrm>
            <a:prstGeom prst="rect">
              <a:avLst/>
            </a:prstGeom>
          </p:spPr>
        </p:pic>
        <p:pic>
          <p:nvPicPr>
            <p:cNvPr id="28" name="Imagen 2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25558" y="89701"/>
              <a:ext cx="332652" cy="335465"/>
            </a:xfrm>
            <a:prstGeom prst="rect">
              <a:avLst/>
            </a:prstGeom>
          </p:spPr>
        </p:pic>
        <p:pic>
          <p:nvPicPr>
            <p:cNvPr id="29" name="Imagen 2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58575" y="89701"/>
              <a:ext cx="332652" cy="335465"/>
            </a:xfrm>
            <a:prstGeom prst="rect">
              <a:avLst/>
            </a:prstGeom>
          </p:spPr>
        </p:pic>
        <p:pic>
          <p:nvPicPr>
            <p:cNvPr id="30" name="Imagen 2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37967" y="89702"/>
              <a:ext cx="332652" cy="335465"/>
            </a:xfrm>
            <a:prstGeom prst="rect">
              <a:avLst/>
            </a:prstGeom>
          </p:spPr>
        </p:pic>
        <p:pic>
          <p:nvPicPr>
            <p:cNvPr id="31" name="Imagen 3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4747" y="86946"/>
              <a:ext cx="332652" cy="335465"/>
            </a:xfrm>
            <a:prstGeom prst="rect">
              <a:avLst/>
            </a:prstGeom>
          </p:spPr>
        </p:pic>
        <p:pic>
          <p:nvPicPr>
            <p:cNvPr id="32" name="Imagen 3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55588" y="86945"/>
              <a:ext cx="332652" cy="335465"/>
            </a:xfrm>
            <a:prstGeom prst="rect">
              <a:avLst/>
            </a:prstGeom>
          </p:spPr>
        </p:pic>
        <p:pic>
          <p:nvPicPr>
            <p:cNvPr id="33" name="Imagen 3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20188" y="81634"/>
              <a:ext cx="332652" cy="335465"/>
            </a:xfrm>
            <a:prstGeom prst="rect">
              <a:avLst/>
            </a:prstGeom>
          </p:spPr>
        </p:pic>
        <p:pic>
          <p:nvPicPr>
            <p:cNvPr id="34" name="Imagen 3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846782" y="81632"/>
              <a:ext cx="332652" cy="335465"/>
            </a:xfrm>
            <a:prstGeom prst="rect">
              <a:avLst/>
            </a:prstGeom>
          </p:spPr>
        </p:pic>
        <p:pic>
          <p:nvPicPr>
            <p:cNvPr id="36" name="Imagen 3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00324" y="81630"/>
              <a:ext cx="332652" cy="335465"/>
            </a:xfrm>
            <a:prstGeom prst="rect">
              <a:avLst/>
            </a:prstGeom>
          </p:spPr>
        </p:pic>
        <p:pic>
          <p:nvPicPr>
            <p:cNvPr id="37" name="Imagen 3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40020" y="81631"/>
              <a:ext cx="332652" cy="335465"/>
            </a:xfrm>
            <a:prstGeom prst="rect">
              <a:avLst/>
            </a:prstGeom>
          </p:spPr>
        </p:pic>
        <p:pic>
          <p:nvPicPr>
            <p:cNvPr id="38" name="Imagen 3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74069" y="81632"/>
              <a:ext cx="332652" cy="335465"/>
            </a:xfrm>
            <a:prstGeom prst="rect">
              <a:avLst/>
            </a:prstGeom>
          </p:spPr>
        </p:pic>
        <p:pic>
          <p:nvPicPr>
            <p:cNvPr id="39" name="Imagen 3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07086" y="81632"/>
              <a:ext cx="332652" cy="335465"/>
            </a:xfrm>
            <a:prstGeom prst="rect">
              <a:avLst/>
            </a:prstGeom>
          </p:spPr>
        </p:pic>
        <p:pic>
          <p:nvPicPr>
            <p:cNvPr id="40" name="Imagen 3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6478" y="81633"/>
              <a:ext cx="332652" cy="335465"/>
            </a:xfrm>
            <a:prstGeom prst="rect">
              <a:avLst/>
            </a:prstGeom>
          </p:spPr>
        </p:pic>
      </p:grpSp>
      <p:grpSp>
        <p:nvGrpSpPr>
          <p:cNvPr id="5" name="Grupo 4"/>
          <p:cNvGrpSpPr/>
          <p:nvPr userDrawn="1"/>
        </p:nvGrpSpPr>
        <p:grpSpPr>
          <a:xfrm>
            <a:off x="68983" y="7050374"/>
            <a:ext cx="10563993" cy="353531"/>
            <a:chOff x="68983" y="7050374"/>
            <a:chExt cx="10563993" cy="353531"/>
          </a:xfrm>
        </p:grpSpPr>
        <p:pic>
          <p:nvPicPr>
            <p:cNvPr id="42" name="Imagen 4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983" y="7068440"/>
              <a:ext cx="332652" cy="335465"/>
            </a:xfrm>
            <a:prstGeom prst="rect">
              <a:avLst/>
            </a:prstGeom>
          </p:spPr>
        </p:pic>
        <p:pic>
          <p:nvPicPr>
            <p:cNvPr id="43" name="Imagen 4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9824" y="7068439"/>
              <a:ext cx="332652" cy="335465"/>
            </a:xfrm>
            <a:prstGeom prst="rect">
              <a:avLst/>
            </a:prstGeom>
          </p:spPr>
        </p:pic>
        <p:pic>
          <p:nvPicPr>
            <p:cNvPr id="44" name="Imagen 4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4424" y="7063128"/>
              <a:ext cx="332652" cy="335465"/>
            </a:xfrm>
            <a:prstGeom prst="rect">
              <a:avLst/>
            </a:prstGeom>
          </p:spPr>
        </p:pic>
        <p:pic>
          <p:nvPicPr>
            <p:cNvPr id="45" name="Imagen 4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1018" y="7063126"/>
              <a:ext cx="332652" cy="335465"/>
            </a:xfrm>
            <a:prstGeom prst="rect">
              <a:avLst/>
            </a:prstGeom>
          </p:spPr>
        </p:pic>
        <p:pic>
          <p:nvPicPr>
            <p:cNvPr id="46" name="Imagen 4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59697" y="7063123"/>
              <a:ext cx="332652" cy="335465"/>
            </a:xfrm>
            <a:prstGeom prst="rect">
              <a:avLst/>
            </a:prstGeom>
          </p:spPr>
        </p:pic>
        <p:pic>
          <p:nvPicPr>
            <p:cNvPr id="47" name="Imagen 4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84560" y="7063124"/>
              <a:ext cx="332652" cy="335465"/>
            </a:xfrm>
            <a:prstGeom prst="rect">
              <a:avLst/>
            </a:prstGeom>
          </p:spPr>
        </p:pic>
        <p:pic>
          <p:nvPicPr>
            <p:cNvPr id="48" name="Imagen 4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24256" y="7063125"/>
              <a:ext cx="332652" cy="335465"/>
            </a:xfrm>
            <a:prstGeom prst="rect">
              <a:avLst/>
            </a:prstGeom>
          </p:spPr>
        </p:pic>
        <p:pic>
          <p:nvPicPr>
            <p:cNvPr id="49" name="Imagen 4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8305" y="7063126"/>
              <a:ext cx="332652" cy="335465"/>
            </a:xfrm>
            <a:prstGeom prst="rect">
              <a:avLst/>
            </a:prstGeom>
          </p:spPr>
        </p:pic>
        <p:pic>
          <p:nvPicPr>
            <p:cNvPr id="50" name="Imagen 4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91322" y="7063126"/>
              <a:ext cx="332652" cy="335465"/>
            </a:xfrm>
            <a:prstGeom prst="rect">
              <a:avLst/>
            </a:prstGeom>
          </p:spPr>
        </p:pic>
        <p:pic>
          <p:nvPicPr>
            <p:cNvPr id="51" name="Imagen 5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70714" y="7063127"/>
              <a:ext cx="332652" cy="335465"/>
            </a:xfrm>
            <a:prstGeom prst="rect">
              <a:avLst/>
            </a:prstGeom>
          </p:spPr>
        </p:pic>
        <p:pic>
          <p:nvPicPr>
            <p:cNvPr id="52" name="Imagen 5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36236" y="7063759"/>
              <a:ext cx="332652" cy="335465"/>
            </a:xfrm>
            <a:prstGeom prst="rect">
              <a:avLst/>
            </a:prstGeom>
          </p:spPr>
        </p:pic>
        <p:pic>
          <p:nvPicPr>
            <p:cNvPr id="53" name="Imagen 5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07077" y="7063758"/>
              <a:ext cx="332652" cy="335465"/>
            </a:xfrm>
            <a:prstGeom prst="rect">
              <a:avLst/>
            </a:prstGeom>
          </p:spPr>
        </p:pic>
        <p:pic>
          <p:nvPicPr>
            <p:cNvPr id="54" name="Imagen 5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1677" y="7058447"/>
              <a:ext cx="332652" cy="335465"/>
            </a:xfrm>
            <a:prstGeom prst="rect">
              <a:avLst/>
            </a:prstGeom>
          </p:spPr>
        </p:pic>
        <p:pic>
          <p:nvPicPr>
            <p:cNvPr id="55" name="Imagen 5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98271" y="7058445"/>
              <a:ext cx="332652" cy="335465"/>
            </a:xfrm>
            <a:prstGeom prst="rect">
              <a:avLst/>
            </a:prstGeom>
          </p:spPr>
        </p:pic>
        <p:pic>
          <p:nvPicPr>
            <p:cNvPr id="56" name="Imagen 5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26950" y="7058442"/>
              <a:ext cx="332652" cy="335465"/>
            </a:xfrm>
            <a:prstGeom prst="rect">
              <a:avLst/>
            </a:prstGeom>
          </p:spPr>
        </p:pic>
        <p:pic>
          <p:nvPicPr>
            <p:cNvPr id="57" name="Imagen 5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51813" y="7058443"/>
              <a:ext cx="332652" cy="335465"/>
            </a:xfrm>
            <a:prstGeom prst="rect">
              <a:avLst/>
            </a:prstGeom>
          </p:spPr>
        </p:pic>
        <p:pic>
          <p:nvPicPr>
            <p:cNvPr id="58" name="Imagen 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91509" y="7058444"/>
              <a:ext cx="332652" cy="335465"/>
            </a:xfrm>
            <a:prstGeom prst="rect">
              <a:avLst/>
            </a:prstGeom>
          </p:spPr>
        </p:pic>
        <p:pic>
          <p:nvPicPr>
            <p:cNvPr id="59" name="Imagen 5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25558" y="7058445"/>
              <a:ext cx="332652" cy="335465"/>
            </a:xfrm>
            <a:prstGeom prst="rect">
              <a:avLst/>
            </a:prstGeom>
          </p:spPr>
        </p:pic>
        <p:pic>
          <p:nvPicPr>
            <p:cNvPr id="60" name="Imagen 5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58575" y="7058445"/>
              <a:ext cx="332652" cy="335465"/>
            </a:xfrm>
            <a:prstGeom prst="rect">
              <a:avLst/>
            </a:prstGeom>
          </p:spPr>
        </p:pic>
        <p:pic>
          <p:nvPicPr>
            <p:cNvPr id="61" name="Imagen 6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37967" y="7058446"/>
              <a:ext cx="332652" cy="335465"/>
            </a:xfrm>
            <a:prstGeom prst="rect">
              <a:avLst/>
            </a:prstGeom>
          </p:spPr>
        </p:pic>
        <p:pic>
          <p:nvPicPr>
            <p:cNvPr id="62" name="Imagen 6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4747" y="7055690"/>
              <a:ext cx="332652" cy="335465"/>
            </a:xfrm>
            <a:prstGeom prst="rect">
              <a:avLst/>
            </a:prstGeom>
          </p:spPr>
        </p:pic>
        <p:pic>
          <p:nvPicPr>
            <p:cNvPr id="63" name="Imagen 6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55588" y="7055689"/>
              <a:ext cx="332652" cy="335465"/>
            </a:xfrm>
            <a:prstGeom prst="rect">
              <a:avLst/>
            </a:prstGeom>
          </p:spPr>
        </p:pic>
        <p:pic>
          <p:nvPicPr>
            <p:cNvPr id="64" name="Imagen 6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20188" y="7050378"/>
              <a:ext cx="332652" cy="335465"/>
            </a:xfrm>
            <a:prstGeom prst="rect">
              <a:avLst/>
            </a:prstGeom>
          </p:spPr>
        </p:pic>
        <p:pic>
          <p:nvPicPr>
            <p:cNvPr id="65" name="Imagen 6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846782" y="7050376"/>
              <a:ext cx="332652" cy="335465"/>
            </a:xfrm>
            <a:prstGeom prst="rect">
              <a:avLst/>
            </a:prstGeom>
          </p:spPr>
        </p:pic>
        <p:pic>
          <p:nvPicPr>
            <p:cNvPr id="66" name="Imagen 6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00324" y="7050374"/>
              <a:ext cx="332652" cy="335465"/>
            </a:xfrm>
            <a:prstGeom prst="rect">
              <a:avLst/>
            </a:prstGeom>
          </p:spPr>
        </p:pic>
        <p:pic>
          <p:nvPicPr>
            <p:cNvPr id="67" name="Imagen 6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40020" y="7050375"/>
              <a:ext cx="332652" cy="335465"/>
            </a:xfrm>
            <a:prstGeom prst="rect">
              <a:avLst/>
            </a:prstGeom>
          </p:spPr>
        </p:pic>
        <p:pic>
          <p:nvPicPr>
            <p:cNvPr id="68" name="Imagen 6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74069" y="7050376"/>
              <a:ext cx="332652" cy="335465"/>
            </a:xfrm>
            <a:prstGeom prst="rect">
              <a:avLst/>
            </a:prstGeom>
          </p:spPr>
        </p:pic>
        <p:pic>
          <p:nvPicPr>
            <p:cNvPr id="69" name="Imagen 6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07086" y="7050376"/>
              <a:ext cx="332652" cy="335465"/>
            </a:xfrm>
            <a:prstGeom prst="rect">
              <a:avLst/>
            </a:prstGeom>
          </p:spPr>
        </p:pic>
        <p:pic>
          <p:nvPicPr>
            <p:cNvPr id="70" name="Imagen 6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6478" y="7050377"/>
              <a:ext cx="332652" cy="335465"/>
            </a:xfrm>
            <a:prstGeom prst="rect">
              <a:avLst/>
            </a:prstGeom>
          </p:spPr>
        </p:pic>
      </p:grpSp>
    </p:spTree>
    <p:extLst>
      <p:ext uri="{BB962C8B-B14F-4D97-AF65-F5344CB8AC3E}">
        <p14:creationId xmlns:p14="http://schemas.microsoft.com/office/powerpoint/2010/main" val="3685776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9" r:id="rId1"/>
    <p:sldLayoutId id="2147483682" r:id="rId2"/>
  </p:sldLayoutIdLst>
  <p:txStyles>
    <p:titleStyle>
      <a:lvl1pPr algn="l" defTabSz="1004888" rtl="0" eaLnBrk="1" fontAlgn="base" hangingPunct="1">
        <a:lnSpc>
          <a:spcPct val="90000"/>
        </a:lnSpc>
        <a:spcBef>
          <a:spcPct val="0"/>
        </a:spcBef>
        <a:spcAft>
          <a:spcPct val="0"/>
        </a:spcAft>
        <a:defRPr sz="3200" kern="1200">
          <a:solidFill>
            <a:schemeClr val="tx1"/>
          </a:solidFill>
          <a:latin typeface="Arial" pitchFamily="34" charset="0"/>
          <a:ea typeface="+mj-ea"/>
          <a:cs typeface="+mj-cs"/>
        </a:defRPr>
      </a:lvl1pPr>
      <a:lvl2pPr algn="l" defTabSz="1004888" rtl="0" eaLnBrk="1" fontAlgn="base" hangingPunct="1">
        <a:lnSpc>
          <a:spcPct val="90000"/>
        </a:lnSpc>
        <a:spcBef>
          <a:spcPct val="0"/>
        </a:spcBef>
        <a:spcAft>
          <a:spcPct val="0"/>
        </a:spcAft>
        <a:defRPr sz="3200">
          <a:solidFill>
            <a:schemeClr val="tx1"/>
          </a:solidFill>
          <a:latin typeface="Arial" pitchFamily="34" charset="0"/>
        </a:defRPr>
      </a:lvl2pPr>
      <a:lvl3pPr algn="l" defTabSz="1004888" rtl="0" eaLnBrk="1" fontAlgn="base" hangingPunct="1">
        <a:lnSpc>
          <a:spcPct val="90000"/>
        </a:lnSpc>
        <a:spcBef>
          <a:spcPct val="0"/>
        </a:spcBef>
        <a:spcAft>
          <a:spcPct val="0"/>
        </a:spcAft>
        <a:defRPr sz="3200">
          <a:solidFill>
            <a:schemeClr val="tx1"/>
          </a:solidFill>
          <a:latin typeface="Arial" pitchFamily="34" charset="0"/>
        </a:defRPr>
      </a:lvl3pPr>
      <a:lvl4pPr algn="l" defTabSz="1004888" rtl="0" eaLnBrk="1" fontAlgn="base" hangingPunct="1">
        <a:lnSpc>
          <a:spcPct val="90000"/>
        </a:lnSpc>
        <a:spcBef>
          <a:spcPct val="0"/>
        </a:spcBef>
        <a:spcAft>
          <a:spcPct val="0"/>
        </a:spcAft>
        <a:defRPr sz="3200">
          <a:solidFill>
            <a:schemeClr val="tx1"/>
          </a:solidFill>
          <a:latin typeface="Arial" pitchFamily="34" charset="0"/>
        </a:defRPr>
      </a:lvl4pPr>
      <a:lvl5pPr algn="l" defTabSz="1004888" rtl="0" eaLnBrk="1" fontAlgn="base" hangingPunct="1">
        <a:lnSpc>
          <a:spcPct val="90000"/>
        </a:lnSpc>
        <a:spcBef>
          <a:spcPct val="0"/>
        </a:spcBef>
        <a:spcAft>
          <a:spcPct val="0"/>
        </a:spcAft>
        <a:defRPr sz="3200">
          <a:solidFill>
            <a:schemeClr val="tx1"/>
          </a:solidFill>
          <a:latin typeface="Arial" pitchFamily="34" charset="0"/>
        </a:defRPr>
      </a:lvl5pPr>
      <a:lvl6pPr marL="457200" algn="l" defTabSz="1004888" rtl="0" eaLnBrk="1" fontAlgn="base" hangingPunct="1">
        <a:lnSpc>
          <a:spcPct val="90000"/>
        </a:lnSpc>
        <a:spcBef>
          <a:spcPct val="0"/>
        </a:spcBef>
        <a:spcAft>
          <a:spcPct val="0"/>
        </a:spcAft>
        <a:defRPr sz="3200">
          <a:solidFill>
            <a:schemeClr val="tx1"/>
          </a:solidFill>
          <a:latin typeface="Arial" pitchFamily="34" charset="0"/>
        </a:defRPr>
      </a:lvl6pPr>
      <a:lvl7pPr marL="914400" algn="l" defTabSz="1004888" rtl="0" eaLnBrk="1" fontAlgn="base" hangingPunct="1">
        <a:lnSpc>
          <a:spcPct val="90000"/>
        </a:lnSpc>
        <a:spcBef>
          <a:spcPct val="0"/>
        </a:spcBef>
        <a:spcAft>
          <a:spcPct val="0"/>
        </a:spcAft>
        <a:defRPr sz="3200">
          <a:solidFill>
            <a:schemeClr val="tx1"/>
          </a:solidFill>
          <a:latin typeface="Arial" pitchFamily="34" charset="0"/>
        </a:defRPr>
      </a:lvl7pPr>
      <a:lvl8pPr marL="1371600" algn="l" defTabSz="1004888" rtl="0" eaLnBrk="1" fontAlgn="base" hangingPunct="1">
        <a:lnSpc>
          <a:spcPct val="90000"/>
        </a:lnSpc>
        <a:spcBef>
          <a:spcPct val="0"/>
        </a:spcBef>
        <a:spcAft>
          <a:spcPct val="0"/>
        </a:spcAft>
        <a:defRPr sz="3200">
          <a:solidFill>
            <a:schemeClr val="tx1"/>
          </a:solidFill>
          <a:latin typeface="Arial" pitchFamily="34" charset="0"/>
        </a:defRPr>
      </a:lvl8pPr>
      <a:lvl9pPr marL="1828800" algn="l" defTabSz="1004888" rtl="0" eaLnBrk="1" fontAlgn="base" hangingPunct="1">
        <a:lnSpc>
          <a:spcPct val="90000"/>
        </a:lnSpc>
        <a:spcBef>
          <a:spcPct val="0"/>
        </a:spcBef>
        <a:spcAft>
          <a:spcPct val="0"/>
        </a:spcAft>
        <a:defRPr sz="3200">
          <a:solidFill>
            <a:schemeClr val="tx1"/>
          </a:solidFill>
          <a:latin typeface="Arial" pitchFamily="34" charset="0"/>
        </a:defRPr>
      </a:lvl9pPr>
    </p:titleStyle>
    <p:bodyStyle>
      <a:lvl1pPr marL="250825" indent="-250825" algn="l" defTabSz="1004888" rtl="0" eaLnBrk="1" fontAlgn="base" hangingPunct="1">
        <a:lnSpc>
          <a:spcPct val="90000"/>
        </a:lnSpc>
        <a:spcBef>
          <a:spcPts val="1100"/>
        </a:spcBef>
        <a:spcAft>
          <a:spcPct val="0"/>
        </a:spcAft>
        <a:buFont typeface="Arial" pitchFamily="34" charset="0"/>
        <a:buChar char="•"/>
        <a:defRPr sz="2000" kern="1200">
          <a:solidFill>
            <a:schemeClr val="tx1"/>
          </a:solidFill>
          <a:latin typeface="Arial" pitchFamily="34" charset="0"/>
          <a:ea typeface="+mn-ea"/>
          <a:cs typeface="+mn-cs"/>
        </a:defRPr>
      </a:lvl1pPr>
      <a:lvl2pPr marL="754063" indent="-252413" algn="l" defTabSz="1004888" rtl="0" eaLnBrk="1" fontAlgn="base" hangingPunct="1">
        <a:lnSpc>
          <a:spcPct val="90000"/>
        </a:lnSpc>
        <a:spcBef>
          <a:spcPts val="538"/>
        </a:spcBef>
        <a:spcAft>
          <a:spcPct val="0"/>
        </a:spcAft>
        <a:buFont typeface="Arial" pitchFamily="34" charset="0"/>
        <a:buChar char="•"/>
        <a:defRPr kern="1200">
          <a:solidFill>
            <a:schemeClr val="tx1"/>
          </a:solidFill>
          <a:latin typeface="Arial" pitchFamily="34" charset="0"/>
          <a:ea typeface="+mn-ea"/>
          <a:cs typeface="+mn-cs"/>
        </a:defRPr>
      </a:lvl2pPr>
      <a:lvl3pPr marL="1257300" indent="-250825" algn="l" defTabSz="1004888" rtl="0" eaLnBrk="1" fontAlgn="base" hangingPunct="1">
        <a:lnSpc>
          <a:spcPct val="90000"/>
        </a:lnSpc>
        <a:spcBef>
          <a:spcPts val="538"/>
        </a:spcBef>
        <a:spcAft>
          <a:spcPct val="0"/>
        </a:spcAft>
        <a:buFont typeface="Arial" pitchFamily="34" charset="0"/>
        <a:buChar char="•"/>
        <a:defRPr sz="1600" kern="1200">
          <a:solidFill>
            <a:schemeClr val="tx1"/>
          </a:solidFill>
          <a:latin typeface="Arial" pitchFamily="34" charset="0"/>
          <a:ea typeface="+mn-ea"/>
          <a:cs typeface="+mn-cs"/>
        </a:defRPr>
      </a:lvl3pPr>
      <a:lvl4pPr marL="1758950" indent="-250825" algn="l" defTabSz="1004888" rtl="0" eaLnBrk="1" fontAlgn="base" hangingPunct="1">
        <a:lnSpc>
          <a:spcPct val="90000"/>
        </a:lnSpc>
        <a:spcBef>
          <a:spcPts val="538"/>
        </a:spcBef>
        <a:spcAft>
          <a:spcPct val="0"/>
        </a:spcAft>
        <a:buFont typeface="Arial" pitchFamily="34" charset="0"/>
        <a:buChar char="•"/>
        <a:defRPr sz="1400" kern="1200">
          <a:solidFill>
            <a:schemeClr val="tx1"/>
          </a:solidFill>
          <a:latin typeface="Arial" pitchFamily="34" charset="0"/>
          <a:ea typeface="+mn-ea"/>
          <a:cs typeface="+mn-cs"/>
        </a:defRPr>
      </a:lvl4pPr>
      <a:lvl5pPr marL="2262188" indent="-250825" algn="l" defTabSz="1004888" rtl="0" eaLnBrk="1" fontAlgn="base" hangingPunct="1">
        <a:lnSpc>
          <a:spcPct val="90000"/>
        </a:lnSpc>
        <a:spcBef>
          <a:spcPts val="538"/>
        </a:spcBef>
        <a:spcAft>
          <a:spcPct val="0"/>
        </a:spcAft>
        <a:buFont typeface="Arial" pitchFamily="34" charset="0"/>
        <a:buChar char="•"/>
        <a:defRPr sz="1400" kern="1200">
          <a:solidFill>
            <a:schemeClr val="tx1"/>
          </a:solidFill>
          <a:latin typeface="Arial" pitchFamily="34" charset="0"/>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hyperlink" Target="https://links.csi.cat/Ct" TargetMode="Externa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B97238-2609-5047-9E44-1DDDEE3AF14D}"/>
              </a:ext>
            </a:extLst>
          </p:cNvPr>
          <p:cNvSpPr>
            <a:spLocks noGrp="1"/>
          </p:cNvSpPr>
          <p:nvPr>
            <p:ph type="ctrTitle"/>
          </p:nvPr>
        </p:nvSpPr>
        <p:spPr>
          <a:xfrm>
            <a:off x="7369112" y="4889488"/>
            <a:ext cx="3140886" cy="1153116"/>
          </a:xfrm>
        </p:spPr>
        <p:txBody>
          <a:bodyPr/>
          <a:lstStyle/>
          <a:p>
            <a:pPr algn="ctr"/>
            <a:r>
              <a:rPr lang="ca-ES" sz="2600" noProof="0" dirty="0">
                <a:solidFill>
                  <a:srgbClr val="2670CA"/>
                </a:solidFill>
              </a:rPr>
              <a:t>J</a:t>
            </a:r>
            <a:r>
              <a:rPr lang="ca-ES" sz="2400" noProof="0" dirty="0">
                <a:solidFill>
                  <a:srgbClr val="3366CC"/>
                </a:solidFill>
              </a:rPr>
              <a:t>ornada d’atenció </a:t>
            </a:r>
            <a:r>
              <a:rPr lang="ca-ES" sz="2400" dirty="0">
                <a:solidFill>
                  <a:srgbClr val="3366CC"/>
                </a:solidFill>
              </a:rPr>
              <a:t>u</a:t>
            </a:r>
            <a:r>
              <a:rPr lang="ca-ES" sz="2400" noProof="0" dirty="0" err="1">
                <a:solidFill>
                  <a:srgbClr val="3366CC"/>
                </a:solidFill>
              </a:rPr>
              <a:t>rgent</a:t>
            </a:r>
            <a:r>
              <a:rPr lang="ca-ES" sz="2400" noProof="0" dirty="0">
                <a:solidFill>
                  <a:srgbClr val="3366CC"/>
                </a:solidFill>
              </a:rPr>
              <a:t> al pacient </a:t>
            </a:r>
            <a:r>
              <a:rPr lang="ca-ES" sz="2400" dirty="0">
                <a:solidFill>
                  <a:srgbClr val="3366CC"/>
                </a:solidFill>
              </a:rPr>
              <a:t>g</a:t>
            </a:r>
            <a:r>
              <a:rPr lang="ca-ES" sz="2400" noProof="0" dirty="0" err="1">
                <a:solidFill>
                  <a:srgbClr val="3366CC"/>
                </a:solidFill>
              </a:rPr>
              <a:t>eriàtric</a:t>
            </a:r>
            <a:r>
              <a:rPr lang="ca-ES" sz="2400" noProof="0" dirty="0">
                <a:solidFill>
                  <a:srgbClr val="3366CC"/>
                </a:solidFill>
              </a:rPr>
              <a:t>: reptes i estratègies</a:t>
            </a:r>
            <a:endParaRPr lang="ca-ES" sz="2400" dirty="0">
              <a:solidFill>
                <a:srgbClr val="2670CA"/>
              </a:solidFill>
              <a:latin typeface="Montserrat" panose="00000500000000000000" pitchFamily="2" charset="0"/>
            </a:endParaRPr>
          </a:p>
        </p:txBody>
      </p:sp>
      <p:sp>
        <p:nvSpPr>
          <p:cNvPr id="14" name="CuadroTexto 13">
            <a:extLst>
              <a:ext uri="{FF2B5EF4-FFF2-40B4-BE49-F238E27FC236}">
                <a16:creationId xmlns:a16="http://schemas.microsoft.com/office/drawing/2014/main" id="{2236E8C1-452A-D244-A930-3875505A8E92}"/>
              </a:ext>
            </a:extLst>
          </p:cNvPr>
          <p:cNvSpPr txBox="1"/>
          <p:nvPr/>
        </p:nvSpPr>
        <p:spPr>
          <a:xfrm>
            <a:off x="402193" y="960567"/>
            <a:ext cx="2987572" cy="769441"/>
          </a:xfrm>
          <a:prstGeom prst="rect">
            <a:avLst/>
          </a:prstGeom>
          <a:noFill/>
        </p:spPr>
        <p:txBody>
          <a:bodyPr wrap="square" rtlCol="0">
            <a:spAutoFit/>
          </a:bodyPr>
          <a:lstStyle/>
          <a:p>
            <a:r>
              <a:rPr lang="ca-ES" sz="1400" b="1" dirty="0">
                <a:solidFill>
                  <a:srgbClr val="2670CA"/>
                </a:solidFill>
                <a:latin typeface="Montserrat" panose="00000500000000000000" pitchFamily="2" charset="0"/>
              </a:rPr>
              <a:t>Seu de la jornada</a:t>
            </a:r>
            <a:endParaRPr lang="ca-ES" altLang="es-ES" sz="1000" dirty="0">
              <a:solidFill>
                <a:srgbClr val="4C555A"/>
              </a:solidFill>
              <a:latin typeface="Montserrat" panose="00000500000000000000" pitchFamily="2" charset="0"/>
              <a:cs typeface="Arial" panose="020B0604020202020204" pitchFamily="34" charset="0"/>
            </a:endParaRPr>
          </a:p>
          <a:p>
            <a:r>
              <a:rPr lang="ca-ES" sz="1000" b="1" dirty="0">
                <a:latin typeface="Montserrat" panose="00000500000000000000" pitchFamily="2" charset="0"/>
              </a:rPr>
              <a:t>Hospital de Sant Joan Despí</a:t>
            </a:r>
          </a:p>
          <a:p>
            <a:r>
              <a:rPr lang="ca-ES" sz="1000" dirty="0">
                <a:latin typeface="Montserrat" panose="00000500000000000000" pitchFamily="2" charset="0"/>
              </a:rPr>
              <a:t>Planta 0. Auditori</a:t>
            </a:r>
          </a:p>
          <a:p>
            <a:r>
              <a:rPr lang="sv-SE" sz="1000" dirty="0">
                <a:latin typeface="Montserrat" panose="00000500000000000000" pitchFamily="2" charset="0"/>
              </a:rPr>
              <a:t>C. Oriol Martorell, 12. 08970 Sant Joan Despí</a:t>
            </a:r>
            <a:endParaRPr lang="ca-ES" sz="1600" dirty="0">
              <a:latin typeface="Montserrat" panose="00000500000000000000" pitchFamily="2" charset="0"/>
            </a:endParaRPr>
          </a:p>
        </p:txBody>
      </p:sp>
      <p:sp>
        <p:nvSpPr>
          <p:cNvPr id="11" name="CuadroTexto 10">
            <a:extLst>
              <a:ext uri="{FF2B5EF4-FFF2-40B4-BE49-F238E27FC236}">
                <a16:creationId xmlns:a16="http://schemas.microsoft.com/office/drawing/2014/main" id="{94876F51-1697-014D-8ADC-36B6D4822C0E}"/>
              </a:ext>
            </a:extLst>
          </p:cNvPr>
          <p:cNvSpPr txBox="1"/>
          <p:nvPr/>
        </p:nvSpPr>
        <p:spPr>
          <a:xfrm>
            <a:off x="3915079" y="451204"/>
            <a:ext cx="3129200" cy="6401753"/>
          </a:xfrm>
          <a:prstGeom prst="rect">
            <a:avLst/>
          </a:prstGeom>
          <a:noFill/>
        </p:spPr>
        <p:txBody>
          <a:bodyPr wrap="square" rtlCol="0">
            <a:spAutoFit/>
          </a:bodyPr>
          <a:lstStyle/>
          <a:p>
            <a:r>
              <a:rPr lang="ca-ES" sz="1400" b="1" dirty="0">
                <a:solidFill>
                  <a:srgbClr val="2670CA"/>
                </a:solidFill>
                <a:latin typeface="Montserrat" panose="00000500000000000000" pitchFamily="2" charset="0"/>
              </a:rPr>
              <a:t>Organitza </a:t>
            </a:r>
          </a:p>
          <a:p>
            <a:r>
              <a:rPr lang="ca-ES" altLang="es-ES" sz="1000" dirty="0">
                <a:solidFill>
                  <a:srgbClr val="4C555A"/>
                </a:solidFill>
                <a:latin typeface="Montserrat" panose="00000500000000000000" pitchFamily="2" charset="0"/>
                <a:cs typeface="Arial" panose="020B0604020202020204" pitchFamily="34" charset="0"/>
              </a:rPr>
              <a:t>Servei d’Urgències del Complex Hospitalari Universitari Moisès </a:t>
            </a:r>
            <a:r>
              <a:rPr lang="ca-ES" altLang="es-ES" sz="1000" dirty="0" err="1">
                <a:solidFill>
                  <a:srgbClr val="4C555A"/>
                </a:solidFill>
                <a:latin typeface="Montserrat" panose="00000500000000000000" pitchFamily="2" charset="0"/>
                <a:cs typeface="Arial" panose="020B0604020202020204" pitchFamily="34" charset="0"/>
              </a:rPr>
              <a:t>Broggi</a:t>
            </a:r>
            <a:r>
              <a:rPr lang="ca-ES" altLang="es-ES" sz="1000" dirty="0">
                <a:solidFill>
                  <a:srgbClr val="4C555A"/>
                </a:solidFill>
                <a:latin typeface="Montserrat" panose="00000500000000000000" pitchFamily="2" charset="0"/>
                <a:cs typeface="Arial" panose="020B0604020202020204" pitchFamily="34" charset="0"/>
              </a:rPr>
              <a:t> (Hospital de Sant Joan Despí, Hospital General de l’Hospitalet i Hospital Sociosanitari de l’Hospitalet).</a:t>
            </a:r>
          </a:p>
          <a:p>
            <a:endParaRPr lang="ca-ES" altLang="es-ES" sz="1000" dirty="0">
              <a:solidFill>
                <a:srgbClr val="4C555A"/>
              </a:solidFill>
              <a:latin typeface="Montserrat" panose="00000500000000000000" pitchFamily="2" charset="0"/>
              <a:cs typeface="Arial" panose="020B0604020202020204" pitchFamily="34" charset="0"/>
            </a:endParaRPr>
          </a:p>
          <a:p>
            <a:r>
              <a:rPr lang="ca-ES" altLang="es-ES" sz="1000" dirty="0">
                <a:solidFill>
                  <a:srgbClr val="4C555A"/>
                </a:solidFill>
                <a:latin typeface="Montserrat" panose="00000500000000000000" pitchFamily="2" charset="0"/>
                <a:cs typeface="Arial" panose="020B0604020202020204" pitchFamily="34" charset="0"/>
              </a:rPr>
              <a:t>Cap del servei d’Urgències: Margarita </a:t>
            </a:r>
            <a:r>
              <a:rPr lang="ca-ES" altLang="es-ES" sz="1000" dirty="0" err="1">
                <a:solidFill>
                  <a:srgbClr val="4C555A"/>
                </a:solidFill>
                <a:latin typeface="Montserrat" panose="00000500000000000000" pitchFamily="2" charset="0"/>
                <a:cs typeface="Arial" panose="020B0604020202020204" pitchFamily="34" charset="0"/>
              </a:rPr>
              <a:t>Sotomayor</a:t>
            </a:r>
            <a:r>
              <a:rPr lang="ca-ES" altLang="es-ES" sz="1000" dirty="0">
                <a:solidFill>
                  <a:srgbClr val="4C555A"/>
                </a:solidFill>
                <a:latin typeface="Montserrat" panose="00000500000000000000" pitchFamily="2" charset="0"/>
                <a:cs typeface="Arial" panose="020B0604020202020204" pitchFamily="34" charset="0"/>
              </a:rPr>
              <a:t>.</a:t>
            </a:r>
            <a:br>
              <a:rPr lang="ca-ES" altLang="es-ES" sz="1000" dirty="0">
                <a:solidFill>
                  <a:srgbClr val="4C555A"/>
                </a:solidFill>
                <a:latin typeface="Montserrat" panose="00000500000000000000" pitchFamily="2" charset="0"/>
                <a:cs typeface="Arial" panose="020B0604020202020204" pitchFamily="34" charset="0"/>
              </a:rPr>
            </a:br>
            <a:endParaRPr lang="ca-ES" altLang="es-ES" sz="1000" dirty="0">
              <a:solidFill>
                <a:srgbClr val="4C555A"/>
              </a:solidFill>
              <a:latin typeface="Montserrat" panose="00000500000000000000" pitchFamily="2" charset="0"/>
              <a:cs typeface="Arial" panose="020B0604020202020204" pitchFamily="34" charset="0"/>
            </a:endParaRPr>
          </a:p>
          <a:p>
            <a:r>
              <a:rPr lang="ca-ES" altLang="es-ES" sz="1000" dirty="0">
                <a:solidFill>
                  <a:srgbClr val="4C555A"/>
                </a:solidFill>
                <a:latin typeface="Montserrat" panose="00000500000000000000" pitchFamily="2" charset="0"/>
                <a:cs typeface="Arial" panose="020B0604020202020204" pitchFamily="34" charset="0"/>
              </a:rPr>
              <a:t>Coordinadora docent: Doina </a:t>
            </a:r>
            <a:r>
              <a:rPr lang="ca-ES" altLang="es-ES" sz="1000" dirty="0" err="1">
                <a:solidFill>
                  <a:srgbClr val="4C555A"/>
                </a:solidFill>
                <a:latin typeface="Montserrat" panose="00000500000000000000" pitchFamily="2" charset="0"/>
                <a:cs typeface="Arial" panose="020B0604020202020204" pitchFamily="34" charset="0"/>
              </a:rPr>
              <a:t>Soltoianu</a:t>
            </a:r>
            <a:r>
              <a:rPr lang="ca-ES" altLang="es-ES" sz="1000" dirty="0">
                <a:solidFill>
                  <a:srgbClr val="4C555A"/>
                </a:solidFill>
                <a:latin typeface="Montserrat" panose="00000500000000000000" pitchFamily="2" charset="0"/>
                <a:cs typeface="Arial" panose="020B0604020202020204" pitchFamily="34" charset="0"/>
              </a:rPr>
              <a:t>.</a:t>
            </a:r>
            <a:br>
              <a:rPr lang="ca-ES" altLang="es-ES" sz="1000" dirty="0">
                <a:solidFill>
                  <a:srgbClr val="4C555A"/>
                </a:solidFill>
                <a:latin typeface="Montserrat" panose="00000500000000000000" pitchFamily="2" charset="0"/>
                <a:cs typeface="Arial" panose="020B0604020202020204" pitchFamily="34" charset="0"/>
              </a:rPr>
            </a:br>
            <a:endParaRPr lang="ca-ES" altLang="es-ES" sz="1000" dirty="0">
              <a:solidFill>
                <a:srgbClr val="4C555A"/>
              </a:solidFill>
              <a:latin typeface="Montserrat" panose="00000500000000000000" pitchFamily="2" charset="0"/>
              <a:cs typeface="Arial" panose="020B0604020202020204" pitchFamily="34" charset="0"/>
            </a:endParaRPr>
          </a:p>
          <a:p>
            <a:r>
              <a:rPr lang="ca-ES" altLang="es-ES" sz="1000" dirty="0">
                <a:solidFill>
                  <a:srgbClr val="4C555A"/>
                </a:solidFill>
                <a:latin typeface="Montserrat" panose="00000500000000000000" pitchFamily="2" charset="0"/>
                <a:cs typeface="Arial" panose="020B0604020202020204" pitchFamily="34" charset="0"/>
              </a:rPr>
              <a:t>Adjunta del servei d’Urgències: Estefanía García.</a:t>
            </a:r>
          </a:p>
          <a:p>
            <a:endParaRPr lang="ca-ES" sz="1000" dirty="0">
              <a:solidFill>
                <a:srgbClr val="4C555A"/>
              </a:solidFill>
              <a:latin typeface="Montserrat" panose="00000500000000000000" pitchFamily="2" charset="0"/>
              <a:cs typeface="Arial" panose="020B0604020202020204" pitchFamily="34" charset="0"/>
            </a:endParaRPr>
          </a:p>
          <a:p>
            <a:r>
              <a:rPr lang="ca-ES" sz="1400" b="1" dirty="0">
                <a:solidFill>
                  <a:srgbClr val="2670CA"/>
                </a:solidFill>
                <a:latin typeface="Montserrat" panose="00000500000000000000" pitchFamily="2" charset="0"/>
              </a:rPr>
              <a:t>Inscripció i secretaria tècnica </a:t>
            </a:r>
          </a:p>
          <a:p>
            <a:endParaRPr lang="ca-ES" sz="1000" dirty="0">
              <a:latin typeface="Montserrat" panose="00000500000000000000" pitchFamily="2" charset="0"/>
            </a:endParaRPr>
          </a:p>
          <a:p>
            <a:r>
              <a:rPr lang="ca-ES" sz="1000" b="1" dirty="0">
                <a:latin typeface="Montserrat" panose="00000500000000000000" pitchFamily="2" charset="0"/>
              </a:rPr>
              <a:t>Pilar Bautista</a:t>
            </a:r>
          </a:p>
          <a:p>
            <a:r>
              <a:rPr lang="ca-ES" sz="1000" b="1" dirty="0">
                <a:latin typeface="Montserrat" panose="00000500000000000000" pitchFamily="2" charset="0"/>
              </a:rPr>
              <a:t>Inscripció gratuïta </a:t>
            </a:r>
            <a:r>
              <a:rPr lang="ca-ES" sz="1000" dirty="0">
                <a:latin typeface="Montserrat" panose="00000500000000000000" pitchFamily="2" charset="0"/>
              </a:rPr>
              <a:t>a través del QR adjunt o </a:t>
            </a:r>
            <a:r>
              <a:rPr lang="ca-ES" sz="1000" dirty="0" err="1">
                <a:latin typeface="Montserrat" panose="00000500000000000000" pitchFamily="2" charset="0"/>
              </a:rPr>
              <a:t>link</a:t>
            </a:r>
            <a:r>
              <a:rPr lang="ca-ES" sz="1000" dirty="0">
                <a:latin typeface="Montserrat" panose="00000500000000000000" pitchFamily="2" charset="0"/>
              </a:rPr>
              <a:t>: </a:t>
            </a:r>
            <a:r>
              <a:rPr lang="ca-ES" sz="1000" b="1" dirty="0">
                <a:solidFill>
                  <a:srgbClr val="2670CA"/>
                </a:solidFill>
                <a:latin typeface="Montserrat" panose="00000500000000000000" pitchFamily="2" charset="0"/>
                <a:hlinkClick r:id="rId2">
                  <a:extLst>
                    <a:ext uri="{A12FA001-AC4F-418D-AE19-62706E023703}">
                      <ahyp:hlinkClr xmlns:ahyp="http://schemas.microsoft.com/office/drawing/2018/hyperlinkcolor" val="tx"/>
                    </a:ext>
                  </a:extLst>
                </a:hlinkClick>
              </a:rPr>
              <a:t>https://links.csi.cat/Ct</a:t>
            </a:r>
            <a:endParaRPr lang="ca-ES" sz="1000" b="1" dirty="0">
              <a:solidFill>
                <a:srgbClr val="2670CA"/>
              </a:solidFill>
              <a:latin typeface="Montserrat" panose="00000500000000000000" pitchFamily="2" charset="0"/>
            </a:endParaRPr>
          </a:p>
          <a:p>
            <a:endParaRPr lang="ca-ES" sz="1000" b="1" dirty="0">
              <a:solidFill>
                <a:srgbClr val="2670CA"/>
              </a:solidFill>
              <a:latin typeface="Montserrat" panose="00000500000000000000" pitchFamily="2" charset="0"/>
            </a:endParaRPr>
          </a:p>
          <a:p>
            <a:endParaRPr lang="ca-ES" sz="1000" b="1" dirty="0">
              <a:solidFill>
                <a:srgbClr val="2670CA"/>
              </a:solidFill>
              <a:latin typeface="Montserrat" panose="00000500000000000000" pitchFamily="2" charset="0"/>
            </a:endParaRPr>
          </a:p>
          <a:p>
            <a:endParaRPr lang="ca-ES" sz="1000" b="1" dirty="0">
              <a:solidFill>
                <a:srgbClr val="2670CA"/>
              </a:solidFill>
              <a:latin typeface="Montserrat" panose="00000500000000000000" pitchFamily="2" charset="0"/>
            </a:endParaRPr>
          </a:p>
          <a:p>
            <a:endParaRPr lang="ca-ES" sz="1000" b="1" dirty="0">
              <a:solidFill>
                <a:srgbClr val="2670CA"/>
              </a:solidFill>
              <a:latin typeface="Montserrat" panose="00000500000000000000" pitchFamily="2" charset="0"/>
            </a:endParaRPr>
          </a:p>
          <a:p>
            <a:endParaRPr lang="ca-ES" sz="1000" b="1" dirty="0">
              <a:solidFill>
                <a:srgbClr val="2670CA"/>
              </a:solidFill>
              <a:latin typeface="Montserrat" panose="00000500000000000000" pitchFamily="2" charset="0"/>
            </a:endParaRPr>
          </a:p>
          <a:p>
            <a:endParaRPr lang="ca-ES" sz="1000" b="1" dirty="0">
              <a:solidFill>
                <a:srgbClr val="2670CA"/>
              </a:solidFill>
              <a:latin typeface="Montserrat" panose="00000500000000000000" pitchFamily="2" charset="0"/>
            </a:endParaRPr>
          </a:p>
          <a:p>
            <a:endParaRPr lang="ca-ES" sz="1000" b="1" dirty="0">
              <a:solidFill>
                <a:srgbClr val="2670CA"/>
              </a:solidFill>
              <a:latin typeface="Montserrat" panose="00000500000000000000" pitchFamily="2" charset="0"/>
            </a:endParaRPr>
          </a:p>
          <a:p>
            <a:endParaRPr lang="ca-ES" sz="1000" b="1" dirty="0">
              <a:solidFill>
                <a:srgbClr val="2670CA"/>
              </a:solidFill>
              <a:latin typeface="Montserrat" panose="00000500000000000000" pitchFamily="2" charset="0"/>
            </a:endParaRPr>
          </a:p>
          <a:p>
            <a:endParaRPr lang="ca-ES" sz="1000" b="1" dirty="0">
              <a:latin typeface="Montserrat" panose="00000500000000000000" pitchFamily="2" charset="0"/>
            </a:endParaRPr>
          </a:p>
          <a:p>
            <a:r>
              <a:rPr lang="es-ES" sz="1000" dirty="0"/>
              <a:t>⚠️ </a:t>
            </a:r>
            <a:r>
              <a:rPr lang="ca-ES" sz="1000" b="1" dirty="0">
                <a:latin typeface="Montserrat" panose="00000500000000000000" pitchFamily="2" charset="0"/>
              </a:rPr>
              <a:t>Places limitades. </a:t>
            </a:r>
            <a:r>
              <a:rPr lang="ca-ES" sz="1000" dirty="0">
                <a:latin typeface="Montserrat" panose="00000500000000000000" pitchFamily="2" charset="0"/>
              </a:rPr>
              <a:t>S’adjudicaran per ordre rigorós d’inscripció.</a:t>
            </a:r>
            <a:br>
              <a:rPr lang="ca-ES" sz="1000" dirty="0">
                <a:latin typeface="Montserrat" panose="00000500000000000000" pitchFamily="2" charset="0"/>
              </a:rPr>
            </a:br>
            <a:endParaRPr lang="ca-ES" sz="1000" dirty="0">
              <a:latin typeface="Montserrat" panose="00000500000000000000" pitchFamily="2" charset="0"/>
            </a:endParaRPr>
          </a:p>
          <a:p>
            <a:r>
              <a:rPr lang="ca-ES" sz="1400" b="1" dirty="0">
                <a:solidFill>
                  <a:srgbClr val="2670CA"/>
                </a:solidFill>
                <a:latin typeface="Montserrat" panose="00000500000000000000" pitchFamily="2" charset="0"/>
              </a:rPr>
              <a:t>Adreçat a  </a:t>
            </a:r>
          </a:p>
          <a:p>
            <a:r>
              <a:rPr lang="ca-ES" altLang="es-ES" sz="1000" dirty="0">
                <a:solidFill>
                  <a:srgbClr val="4C555A"/>
                </a:solidFill>
                <a:latin typeface="Montserrat" panose="00000500000000000000" pitchFamily="2" charset="0"/>
                <a:cs typeface="Arial" panose="020B0604020202020204" pitchFamily="34" charset="0"/>
              </a:rPr>
              <a:t>Professionals sanitaris de Medicina, Infermeria i residents del Complex Hospitalari Universitari Moisès Broggi i d’altres centres.</a:t>
            </a:r>
          </a:p>
          <a:p>
            <a:endParaRPr lang="ca-ES" altLang="es-ES" sz="1000" dirty="0">
              <a:solidFill>
                <a:srgbClr val="4C555A"/>
              </a:solidFill>
              <a:latin typeface="Montserrat" panose="00000500000000000000" pitchFamily="2" charset="0"/>
              <a:cs typeface="Arial" panose="020B0604020202020204" pitchFamily="34" charset="0"/>
            </a:endParaRPr>
          </a:p>
          <a:p>
            <a:r>
              <a:rPr lang="ca-ES" altLang="es-ES" sz="1000" b="1" dirty="0">
                <a:solidFill>
                  <a:srgbClr val="4C555A"/>
                </a:solidFill>
                <a:latin typeface="Montserrat" panose="00000500000000000000" pitchFamily="2" charset="0"/>
                <a:cs typeface="Arial" panose="020B0604020202020204" pitchFamily="34" charset="0"/>
              </a:rPr>
              <a:t>Consorci Sanitari Integral</a:t>
            </a:r>
          </a:p>
          <a:p>
            <a:r>
              <a:rPr lang="ca-ES" altLang="es-ES" sz="1000" dirty="0">
                <a:solidFill>
                  <a:srgbClr val="4C555A"/>
                </a:solidFill>
                <a:latin typeface="Montserrat" panose="00000500000000000000" pitchFamily="2" charset="0"/>
                <a:cs typeface="Arial" panose="020B0604020202020204" pitchFamily="34" charset="0"/>
              </a:rPr>
              <a:t>C. Josep Molins, 29-41</a:t>
            </a:r>
          </a:p>
          <a:p>
            <a:r>
              <a:rPr lang="ca-ES" altLang="es-ES" sz="1000" dirty="0">
                <a:solidFill>
                  <a:srgbClr val="4C555A"/>
                </a:solidFill>
                <a:latin typeface="Montserrat" panose="00000500000000000000" pitchFamily="2" charset="0"/>
                <a:cs typeface="Arial" panose="020B0604020202020204" pitchFamily="34" charset="0"/>
              </a:rPr>
              <a:t>08906 L´Hospitalet de Llobregat</a:t>
            </a:r>
          </a:p>
          <a:p>
            <a:r>
              <a:rPr lang="ca-ES" altLang="es-ES" sz="800" dirty="0">
                <a:solidFill>
                  <a:srgbClr val="2670CA"/>
                </a:solidFill>
                <a:latin typeface="Montserrat" panose="00000500000000000000" pitchFamily="2" charset="0"/>
                <a:cs typeface="Arial" panose="020B0604020202020204" pitchFamily="34" charset="0"/>
              </a:rPr>
              <a:t>www.csi.cat</a:t>
            </a:r>
          </a:p>
        </p:txBody>
      </p:sp>
      <p:sp>
        <p:nvSpPr>
          <p:cNvPr id="3" name="CuadroTexto 2"/>
          <p:cNvSpPr txBox="1"/>
          <p:nvPr/>
        </p:nvSpPr>
        <p:spPr>
          <a:xfrm>
            <a:off x="7280968" y="6609619"/>
            <a:ext cx="3310823" cy="323165"/>
          </a:xfrm>
          <a:prstGeom prst="rect">
            <a:avLst/>
          </a:prstGeom>
          <a:noFill/>
        </p:spPr>
        <p:txBody>
          <a:bodyPr wrap="square" rtlCol="0">
            <a:spAutoFit/>
          </a:bodyPr>
          <a:lstStyle/>
          <a:p>
            <a:pPr algn="ctr"/>
            <a:r>
              <a:rPr lang="es-ES" sz="1500" dirty="0" err="1">
                <a:latin typeface="Montserrat" panose="00000500000000000000" pitchFamily="2" charset="0"/>
              </a:rPr>
              <a:t>Dimecres</a:t>
            </a:r>
            <a:r>
              <a:rPr lang="es-ES" sz="1500" dirty="0">
                <a:latin typeface="Montserrat" panose="00000500000000000000" pitchFamily="2" charset="0"/>
              </a:rPr>
              <a:t>, 15 </a:t>
            </a:r>
            <a:r>
              <a:rPr lang="es-ES" sz="1500" dirty="0" err="1">
                <a:latin typeface="Montserrat" panose="00000500000000000000" pitchFamily="2" charset="0"/>
              </a:rPr>
              <a:t>d’octubre</a:t>
            </a:r>
            <a:r>
              <a:rPr lang="es-ES" sz="1500" dirty="0">
                <a:latin typeface="Montserrat" panose="00000500000000000000" pitchFamily="2" charset="0"/>
              </a:rPr>
              <a:t> de 2025</a:t>
            </a:r>
          </a:p>
        </p:txBody>
      </p:sp>
      <p:pic>
        <p:nvPicPr>
          <p:cNvPr id="8" name="Imagen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35819" y="531474"/>
            <a:ext cx="1268601" cy="497225"/>
          </a:xfrm>
          <a:prstGeom prst="rect">
            <a:avLst/>
          </a:prstGeom>
        </p:spPr>
      </p:pic>
      <p:pic>
        <p:nvPicPr>
          <p:cNvPr id="21" name="Imagen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43254" y="2717461"/>
            <a:ext cx="166326" cy="167733"/>
          </a:xfrm>
          <a:prstGeom prst="rect">
            <a:avLst/>
          </a:prstGeom>
        </p:spPr>
      </p:pic>
      <p:pic>
        <p:nvPicPr>
          <p:cNvPr id="23" name="Imagen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31273" y="5378140"/>
            <a:ext cx="166326" cy="167733"/>
          </a:xfrm>
          <a:prstGeom prst="rect">
            <a:avLst/>
          </a:prstGeom>
        </p:spPr>
      </p:pic>
      <p:sp>
        <p:nvSpPr>
          <p:cNvPr id="7" name="CuadroTexto 6"/>
          <p:cNvSpPr txBox="1"/>
          <p:nvPr/>
        </p:nvSpPr>
        <p:spPr>
          <a:xfrm>
            <a:off x="212415" y="6269749"/>
            <a:ext cx="3098409" cy="523220"/>
          </a:xfrm>
          <a:prstGeom prst="rect">
            <a:avLst/>
          </a:prstGeom>
          <a:noFill/>
        </p:spPr>
        <p:txBody>
          <a:bodyPr wrap="square" rtlCol="0">
            <a:spAutoFit/>
          </a:bodyPr>
          <a:lstStyle/>
          <a:p>
            <a:r>
              <a:rPr lang="ca-ES" sz="1400" dirty="0">
                <a:solidFill>
                  <a:srgbClr val="2670CA"/>
                </a:solidFill>
                <a:latin typeface="Montserrat" panose="00000500000000000000" pitchFamily="2" charset="0"/>
                <a:cs typeface="Mongolian Baiti" panose="03000500000000000000" pitchFamily="66" charset="0"/>
              </a:rPr>
              <a:t>Amb tu,</a:t>
            </a:r>
          </a:p>
          <a:p>
            <a:r>
              <a:rPr lang="ca-ES" sz="1400" dirty="0">
                <a:solidFill>
                  <a:srgbClr val="2670CA"/>
                </a:solidFill>
                <a:latin typeface="Montserrat" panose="00000500000000000000" pitchFamily="2" charset="0"/>
                <a:cs typeface="Mongolian Baiti" panose="03000500000000000000" pitchFamily="66" charset="0"/>
              </a:rPr>
              <a:t>per la teva salut</a:t>
            </a:r>
          </a:p>
        </p:txBody>
      </p:sp>
      <p:sp>
        <p:nvSpPr>
          <p:cNvPr id="9" name="CuadroTexto 8">
            <a:extLst>
              <a:ext uri="{FF2B5EF4-FFF2-40B4-BE49-F238E27FC236}">
                <a16:creationId xmlns:a16="http://schemas.microsoft.com/office/drawing/2014/main" id="{38669B34-9F4D-0C22-1759-98F04F6BC2DF}"/>
              </a:ext>
            </a:extLst>
          </p:cNvPr>
          <p:cNvSpPr txBox="1"/>
          <p:nvPr/>
        </p:nvSpPr>
        <p:spPr>
          <a:xfrm>
            <a:off x="3671265" y="7119368"/>
            <a:ext cx="3350870" cy="200055"/>
          </a:xfrm>
          <a:prstGeom prst="rect">
            <a:avLst/>
          </a:prstGeom>
          <a:noFill/>
        </p:spPr>
        <p:txBody>
          <a:bodyPr wrap="square" rtlCol="0">
            <a:spAutoFit/>
          </a:bodyPr>
          <a:lstStyle/>
          <a:p>
            <a:pPr algn="r"/>
            <a:r>
              <a:rPr lang="ca-ES" sz="700" dirty="0"/>
              <a:t> </a:t>
            </a:r>
          </a:p>
        </p:txBody>
      </p:sp>
      <p:pic>
        <p:nvPicPr>
          <p:cNvPr id="16" name="Imagen 9">
            <a:extLst>
              <a:ext uri="{FF2B5EF4-FFF2-40B4-BE49-F238E27FC236}">
                <a16:creationId xmlns:a16="http://schemas.microsoft.com/office/drawing/2014/main" id="{B195A7FF-2D17-9384-41E3-1B754875E72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9361" y="1216687"/>
            <a:ext cx="3514039" cy="3514039"/>
          </a:xfrm>
          <a:prstGeom prst="rect">
            <a:avLst/>
          </a:prstGeom>
        </p:spPr>
      </p:pic>
      <p:pic>
        <p:nvPicPr>
          <p:cNvPr id="17" name="Picture 9" descr="\\Certascan\dircom\HSJDMB\PLÀNOLS\mapaHSDMB.jpg">
            <a:extLst>
              <a:ext uri="{FF2B5EF4-FFF2-40B4-BE49-F238E27FC236}">
                <a16:creationId xmlns:a16="http://schemas.microsoft.com/office/drawing/2014/main" id="{517CF0DD-FA61-D0DE-26E4-D046D3B4C74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b="13879"/>
          <a:stretch>
            <a:fillRect/>
          </a:stretch>
        </p:blipFill>
        <p:spPr bwMode="auto">
          <a:xfrm>
            <a:off x="676390" y="1776771"/>
            <a:ext cx="1851802" cy="190324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pic>
      <p:sp>
        <p:nvSpPr>
          <p:cNvPr id="18" name="1 Rectángulo">
            <a:extLst>
              <a:ext uri="{FF2B5EF4-FFF2-40B4-BE49-F238E27FC236}">
                <a16:creationId xmlns:a16="http://schemas.microsoft.com/office/drawing/2014/main" id="{81BB2E86-E8CF-3305-77D1-A3D53B8CAD4F}"/>
              </a:ext>
            </a:extLst>
          </p:cNvPr>
          <p:cNvSpPr>
            <a:spLocks noChangeArrowheads="1"/>
          </p:cNvSpPr>
          <p:nvPr/>
        </p:nvSpPr>
        <p:spPr bwMode="auto">
          <a:xfrm>
            <a:off x="267834" y="3795835"/>
            <a:ext cx="2987572"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indent="0" algn="just" eaLnBrk="1" hangingPunct="1"/>
            <a:r>
              <a:rPr lang="es-ES" sz="1000" dirty="0"/>
              <a:t>🚌 </a:t>
            </a:r>
            <a:r>
              <a:rPr lang="ca-ES" sz="1000" b="1" dirty="0">
                <a:latin typeface="Montserrat" panose="00000500000000000000" pitchFamily="2" charset="0"/>
              </a:rPr>
              <a:t>Bus</a:t>
            </a:r>
            <a:r>
              <a:rPr lang="ca-ES" sz="1000" dirty="0">
                <a:latin typeface="Montserrat" panose="00000500000000000000" pitchFamily="2" charset="0"/>
              </a:rPr>
              <a:t>:  Línies L10, L46, L60, L77, 78, N15, 157, 566, 567, 568 i </a:t>
            </a:r>
            <a:r>
              <a:rPr lang="ca-ES" sz="1000" dirty="0" err="1">
                <a:latin typeface="Montserrat" panose="00000500000000000000" pitchFamily="2" charset="0"/>
              </a:rPr>
              <a:t>Justram</a:t>
            </a:r>
            <a:r>
              <a:rPr lang="ca-ES" sz="1000" dirty="0">
                <a:latin typeface="Montserrat" panose="00000500000000000000" pitchFamily="2" charset="0"/>
              </a:rPr>
              <a:t>.</a:t>
            </a:r>
          </a:p>
          <a:p>
            <a:pPr algn="just" eaLnBrk="1" hangingPunct="1">
              <a:buFont typeface="Arial" panose="020B0604020202020204" pitchFamily="34" charset="0"/>
              <a:buChar char="•"/>
            </a:pPr>
            <a:endParaRPr lang="ca-ES" sz="1000" dirty="0">
              <a:latin typeface="Montserrat" panose="00000500000000000000" pitchFamily="2" charset="0"/>
            </a:endParaRPr>
          </a:p>
          <a:p>
            <a:pPr marL="0" indent="0" algn="just" eaLnBrk="1" hangingPunct="1"/>
            <a:r>
              <a:rPr lang="es-ES" sz="1000" dirty="0">
                <a:latin typeface="Montserrat" panose="00000500000000000000" pitchFamily="2" charset="0"/>
              </a:rPr>
              <a:t>🚇 </a:t>
            </a:r>
            <a:r>
              <a:rPr lang="ca-ES" sz="1000" b="1" dirty="0">
                <a:latin typeface="Montserrat" panose="00000500000000000000" pitchFamily="2" charset="0"/>
              </a:rPr>
              <a:t>Metro</a:t>
            </a:r>
            <a:r>
              <a:rPr lang="ca-ES" sz="1000" dirty="0">
                <a:latin typeface="Montserrat" panose="00000500000000000000" pitchFamily="2" charset="0"/>
              </a:rPr>
              <a:t>: Línia 5, Sant Ildefons: connexions amb la línia L10 i L46 d’autobús; estació de Cornellà Centre: connexió amb la línia T2 del Tramvia.</a:t>
            </a:r>
          </a:p>
          <a:p>
            <a:pPr algn="just" eaLnBrk="1" hangingPunct="1">
              <a:buFont typeface="Arial" panose="020B0604020202020204" pitchFamily="34" charset="0"/>
              <a:buChar char="•"/>
            </a:pPr>
            <a:endParaRPr lang="ca-ES" sz="1000" dirty="0">
              <a:latin typeface="Montserrat" panose="00000500000000000000" pitchFamily="2" charset="0"/>
            </a:endParaRPr>
          </a:p>
          <a:p>
            <a:pPr marL="0" indent="0" algn="just" eaLnBrk="1" hangingPunct="1"/>
            <a:r>
              <a:rPr lang="es-ES" sz="1000" dirty="0">
                <a:latin typeface="Montserrat" panose="00000500000000000000" pitchFamily="2" charset="0"/>
              </a:rPr>
              <a:t>🚊</a:t>
            </a:r>
            <a:r>
              <a:rPr lang="ca-ES" sz="1000" b="1" dirty="0" err="1">
                <a:latin typeface="Montserrat" panose="00000500000000000000" pitchFamily="2" charset="0"/>
              </a:rPr>
              <a:t>Trambaix</a:t>
            </a:r>
            <a:r>
              <a:rPr lang="ca-ES" sz="1000" dirty="0">
                <a:latin typeface="Montserrat" panose="00000500000000000000" pitchFamily="2" charset="0"/>
              </a:rPr>
              <a:t>: Línies T2 (Llevant-Les Planes) i T3 (Hospital Sant Joan Despí- TV3).</a:t>
            </a:r>
          </a:p>
          <a:p>
            <a:pPr algn="just" eaLnBrk="1" hangingPunct="1">
              <a:buFont typeface="Arial" panose="020B0604020202020204" pitchFamily="34" charset="0"/>
              <a:buChar char="•"/>
            </a:pPr>
            <a:endParaRPr lang="ca-ES" sz="1000" dirty="0">
              <a:latin typeface="Montserrat" panose="00000500000000000000" pitchFamily="2" charset="0"/>
            </a:endParaRPr>
          </a:p>
          <a:p>
            <a:pPr marL="0" indent="0" algn="just" eaLnBrk="1" hangingPunct="1"/>
            <a:r>
              <a:rPr lang="es-ES" sz="1000" dirty="0">
                <a:latin typeface="Montserrat" panose="00000500000000000000" pitchFamily="2" charset="0"/>
              </a:rPr>
              <a:t>🚆 </a:t>
            </a:r>
            <a:r>
              <a:rPr lang="ca-ES" sz="1000" b="1" dirty="0">
                <a:latin typeface="Montserrat" panose="00000500000000000000" pitchFamily="2" charset="0"/>
              </a:rPr>
              <a:t>Renfe Rodalies</a:t>
            </a:r>
            <a:r>
              <a:rPr lang="ca-ES" sz="1000" dirty="0">
                <a:latin typeface="Montserrat" panose="00000500000000000000" pitchFamily="2" charset="0"/>
              </a:rPr>
              <a:t>: Línies R1 i R4 (connexions amb T2 del </a:t>
            </a:r>
            <a:r>
              <a:rPr lang="ca-ES" sz="1000" dirty="0" err="1">
                <a:latin typeface="Montserrat" panose="00000500000000000000" pitchFamily="2" charset="0"/>
              </a:rPr>
              <a:t>Trambaix</a:t>
            </a:r>
            <a:r>
              <a:rPr lang="ca-ES" sz="1000" dirty="0">
                <a:latin typeface="Montserrat" panose="00000500000000000000" pitchFamily="2" charset="0"/>
              </a:rPr>
              <a:t> i autobusos L46, 78 i N15).</a:t>
            </a:r>
          </a:p>
        </p:txBody>
      </p:sp>
      <p:pic>
        <p:nvPicPr>
          <p:cNvPr id="5" name="Imagen 20">
            <a:extLst>
              <a:ext uri="{FF2B5EF4-FFF2-40B4-BE49-F238E27FC236}">
                <a16:creationId xmlns:a16="http://schemas.microsoft.com/office/drawing/2014/main" id="{D50AA805-FBB9-1E6E-DD61-5E9E83BCD4E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5113" y="1043156"/>
            <a:ext cx="166326" cy="167733"/>
          </a:xfrm>
          <a:prstGeom prst="rect">
            <a:avLst/>
          </a:prstGeom>
        </p:spPr>
      </p:pic>
      <p:pic>
        <p:nvPicPr>
          <p:cNvPr id="10" name="Imagen 20">
            <a:extLst>
              <a:ext uri="{FF2B5EF4-FFF2-40B4-BE49-F238E27FC236}">
                <a16:creationId xmlns:a16="http://schemas.microsoft.com/office/drawing/2014/main" id="{835B22A2-3CE7-6F1D-9918-2B919D8B251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42127" y="520715"/>
            <a:ext cx="166326" cy="167733"/>
          </a:xfrm>
          <a:prstGeom prst="rect">
            <a:avLst/>
          </a:prstGeom>
        </p:spPr>
      </p:pic>
      <p:pic>
        <p:nvPicPr>
          <p:cNvPr id="19" name="Imagen 18">
            <a:extLst>
              <a:ext uri="{FF2B5EF4-FFF2-40B4-BE49-F238E27FC236}">
                <a16:creationId xmlns:a16="http://schemas.microsoft.com/office/drawing/2014/main" id="{8021D47D-0716-496B-9165-FD93AB1B386E}"/>
              </a:ext>
            </a:extLst>
          </p:cNvPr>
          <p:cNvPicPr>
            <a:picLocks noChangeAspect="1"/>
          </p:cNvPicPr>
          <p:nvPr/>
        </p:nvPicPr>
        <p:blipFill>
          <a:blip r:embed="rId7"/>
          <a:stretch>
            <a:fillRect/>
          </a:stretch>
        </p:blipFill>
        <p:spPr>
          <a:xfrm>
            <a:off x="4642293" y="3589188"/>
            <a:ext cx="1100975" cy="1141538"/>
          </a:xfrm>
          <a:prstGeom prst="rect">
            <a:avLst/>
          </a:prstGeom>
        </p:spPr>
      </p:pic>
    </p:spTree>
    <p:extLst>
      <p:ext uri="{BB962C8B-B14F-4D97-AF65-F5344CB8AC3E}">
        <p14:creationId xmlns:p14="http://schemas.microsoft.com/office/powerpoint/2010/main" val="3234671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uadroTexto 12">
            <a:extLst>
              <a:ext uri="{FF2B5EF4-FFF2-40B4-BE49-F238E27FC236}">
                <a16:creationId xmlns:a16="http://schemas.microsoft.com/office/drawing/2014/main" id="{2BEA34C0-E829-A943-B819-F1F7BDE2F0AB}"/>
              </a:ext>
            </a:extLst>
          </p:cNvPr>
          <p:cNvSpPr txBox="1"/>
          <p:nvPr/>
        </p:nvSpPr>
        <p:spPr>
          <a:xfrm>
            <a:off x="323851" y="724227"/>
            <a:ext cx="2963552" cy="6301725"/>
          </a:xfrm>
          <a:prstGeom prst="rect">
            <a:avLst/>
          </a:prstGeom>
          <a:noFill/>
        </p:spPr>
        <p:txBody>
          <a:bodyPr wrap="square" rtlCol="0">
            <a:spAutoFit/>
          </a:bodyPr>
          <a:lstStyle/>
          <a:p>
            <a:pPr algn="just"/>
            <a:r>
              <a:rPr lang="ca-ES" altLang="es-ES" sz="1000" dirty="0">
                <a:solidFill>
                  <a:srgbClr val="4C555A"/>
                </a:solidFill>
                <a:latin typeface="Montserrat" panose="00000500000000000000" pitchFamily="2" charset="0"/>
                <a:cs typeface="Arial" panose="020B0604020202020204" pitchFamily="34" charset="0"/>
              </a:rPr>
              <a:t>Els serveis d’Urgències reben cada cop més pacients d’edat avançada, amb situacions clíniques complexes, una major fragilitat i una alta polimedicació. L’augment de l’esperança de vida i els avenços mèdics han millorat la supervivència, però també plantegen nous reptes assistencials i ètics. </a:t>
            </a:r>
          </a:p>
          <a:p>
            <a:pPr algn="just"/>
            <a:endParaRPr lang="ca-ES" altLang="es-ES" sz="1000" dirty="0">
              <a:solidFill>
                <a:srgbClr val="4C555A"/>
              </a:solidFill>
              <a:latin typeface="Montserrat" panose="00000500000000000000" pitchFamily="2" charset="0"/>
              <a:cs typeface="Arial" panose="020B0604020202020204" pitchFamily="34" charset="0"/>
            </a:endParaRPr>
          </a:p>
          <a:p>
            <a:pPr algn="just"/>
            <a:r>
              <a:rPr lang="ca-ES" altLang="es-ES" sz="1000" dirty="0">
                <a:solidFill>
                  <a:srgbClr val="4C555A"/>
                </a:solidFill>
                <a:latin typeface="Montserrat" panose="00000500000000000000" pitchFamily="2" charset="0"/>
                <a:cs typeface="Arial" panose="020B0604020202020204" pitchFamily="34" charset="0"/>
              </a:rPr>
              <a:t>En aquest context, les situacions que requereixen decisions clíniques ràpides, com les patologies temps-dependents (ictus, infart, sèpsia...) són especialment delicades. Cal actuar amb rapidesa i eficàcia, però també amb respecte pels valors i voluntats del pacient. És important evitar intervencions desproporcionades, garantir el consentiment informat sempre que sigui possible i tenir present l’ètica, la humanització i la cura en cada decisió.</a:t>
            </a:r>
          </a:p>
          <a:p>
            <a:pPr algn="just"/>
            <a:endParaRPr lang="ca-ES" altLang="es-ES" sz="1000" spc="-20" dirty="0">
              <a:solidFill>
                <a:srgbClr val="4C555A"/>
              </a:solidFill>
              <a:latin typeface="Montserrat" panose="00000500000000000000" pitchFamily="2" charset="0"/>
              <a:cs typeface="Arial" panose="020B0604020202020204" pitchFamily="34" charset="0"/>
            </a:endParaRPr>
          </a:p>
          <a:p>
            <a:pPr algn="just"/>
            <a:r>
              <a:rPr lang="ca-ES" altLang="es-ES" sz="1000" dirty="0">
                <a:solidFill>
                  <a:srgbClr val="4C555A"/>
                </a:solidFill>
                <a:latin typeface="Montserrat" panose="00000500000000000000" pitchFamily="2" charset="0"/>
                <a:cs typeface="Arial" panose="020B0604020202020204" pitchFamily="34" charset="0"/>
              </a:rPr>
              <a:t>La Jornada ofereix un espai per compartir coneixements i experiències en l’atenció als pacients grans, amb l’objectiu d’enfortir una pràctica clínica més reflexiva, humana i adaptada a les necessitats d’una població cada vegada més present a Urgències.</a:t>
            </a:r>
          </a:p>
          <a:p>
            <a:pPr algn="just"/>
            <a:endParaRPr lang="ca-ES" altLang="es-ES" sz="1000" dirty="0">
              <a:solidFill>
                <a:srgbClr val="4C555A"/>
              </a:solidFill>
              <a:latin typeface="Montserrat" panose="00000500000000000000" pitchFamily="2" charset="0"/>
              <a:cs typeface="Arial" panose="020B0604020202020204" pitchFamily="34" charset="0"/>
            </a:endParaRPr>
          </a:p>
          <a:p>
            <a:pPr algn="just"/>
            <a:endParaRPr lang="ca-ES" sz="1200" dirty="0">
              <a:latin typeface="Montserrat" panose="00000500000000000000" pitchFamily="2" charset="0"/>
            </a:endParaRPr>
          </a:p>
          <a:p>
            <a:pPr algn="just" eaLnBrk="1" hangingPunct="1">
              <a:spcAft>
                <a:spcPts val="300"/>
              </a:spcAft>
              <a:defRPr/>
            </a:pPr>
            <a:r>
              <a:rPr lang="ca-ES" altLang="es-ES" sz="1400" b="1" dirty="0">
                <a:solidFill>
                  <a:srgbClr val="2670CA"/>
                </a:solidFill>
                <a:latin typeface="Montserrat" panose="00000500000000000000" pitchFamily="2" charset="0"/>
              </a:rPr>
              <a:t>Objectius</a:t>
            </a:r>
            <a:endParaRPr lang="ca-ES" altLang="es-ES" sz="1000" b="1" dirty="0">
              <a:solidFill>
                <a:srgbClr val="2670CA"/>
              </a:solidFill>
              <a:latin typeface="Montserrat" panose="00000500000000000000" pitchFamily="2" charset="0"/>
            </a:endParaRPr>
          </a:p>
          <a:p>
            <a:pPr algn="just">
              <a:spcAft>
                <a:spcPts val="600"/>
              </a:spcAft>
              <a:defRPr/>
            </a:pPr>
            <a:r>
              <a:rPr lang="ca-ES" sz="1000" dirty="0">
                <a:latin typeface="Montserrat" panose="00000500000000000000" pitchFamily="2" charset="0"/>
                <a:ea typeface="MS Mincho"/>
                <a:cs typeface="Arial" panose="020B0604020202020204" pitchFamily="34" charset="0"/>
              </a:rPr>
              <a:t>1. </a:t>
            </a:r>
            <a:r>
              <a:rPr lang="ca-ES" sz="1000" b="1" dirty="0">
                <a:latin typeface="Montserrat" panose="00000500000000000000" pitchFamily="2" charset="0"/>
                <a:ea typeface="MS Mincho"/>
                <a:cs typeface="Arial" panose="020B0604020202020204" pitchFamily="34" charset="0"/>
              </a:rPr>
              <a:t>Adaptar l’atenció urgent a les necessitats del pacient geriàtric. </a:t>
            </a:r>
            <a:r>
              <a:rPr lang="ca-ES" sz="1000" dirty="0">
                <a:latin typeface="Montserrat" panose="00000500000000000000" pitchFamily="2" charset="0"/>
                <a:ea typeface="MS Mincho"/>
                <a:cs typeface="Arial" panose="020B0604020202020204" pitchFamily="34" charset="0"/>
              </a:rPr>
              <a:t>Cal  aplicar protocols específics (IAM, sèpsia, ictus) i tenir en compte les seves particularitats clíniques i funcionals, per millorar la resposta assistencial.</a:t>
            </a:r>
          </a:p>
          <a:p>
            <a:pPr algn="just">
              <a:spcAft>
                <a:spcPts val="600"/>
              </a:spcAft>
              <a:defRPr/>
            </a:pPr>
            <a:r>
              <a:rPr lang="ca-ES" sz="1000" dirty="0">
                <a:latin typeface="Montserrat" panose="00000500000000000000" pitchFamily="2" charset="0"/>
                <a:ea typeface="MS Mincho"/>
                <a:cs typeface="Arial" panose="020B0604020202020204" pitchFamily="34" charset="0"/>
              </a:rPr>
              <a:t>2. </a:t>
            </a:r>
            <a:r>
              <a:rPr lang="ca-ES" sz="1000" b="1" dirty="0">
                <a:latin typeface="Montserrat" panose="00000500000000000000" pitchFamily="2" charset="0"/>
                <a:ea typeface="MS Mincho"/>
                <a:cs typeface="Arial" panose="020B0604020202020204" pitchFamily="34" charset="0"/>
              </a:rPr>
              <a:t>Garantir un abordatge integral i personalitzat. </a:t>
            </a:r>
            <a:r>
              <a:rPr lang="ca-ES" sz="1000" dirty="0">
                <a:latin typeface="Montserrat" panose="00000500000000000000" pitchFamily="2" charset="0"/>
                <a:ea typeface="MS Mincho"/>
                <a:cs typeface="Arial" panose="020B0604020202020204" pitchFamily="34" charset="0"/>
              </a:rPr>
              <a:t>L’atenció no s’ha de centrar </a:t>
            </a:r>
            <a:r>
              <a:rPr lang="ca-ES" sz="1000" spc="50" dirty="0">
                <a:latin typeface="Montserrat" panose="00000500000000000000" pitchFamily="2" charset="0"/>
                <a:ea typeface="MS Mincho"/>
                <a:cs typeface="Arial" panose="020B0604020202020204" pitchFamily="34" charset="0"/>
              </a:rPr>
              <a:t>únicament  en  la  malaltia  aguda,  sinó</a:t>
            </a:r>
          </a:p>
        </p:txBody>
      </p:sp>
      <p:sp>
        <p:nvSpPr>
          <p:cNvPr id="14" name="CuadroTexto 13">
            <a:extLst>
              <a:ext uri="{FF2B5EF4-FFF2-40B4-BE49-F238E27FC236}">
                <a16:creationId xmlns:a16="http://schemas.microsoft.com/office/drawing/2014/main" id="{4D332ADE-E1E1-2349-8CEB-AE6DD980E94F}"/>
              </a:ext>
            </a:extLst>
          </p:cNvPr>
          <p:cNvSpPr txBox="1"/>
          <p:nvPr/>
        </p:nvSpPr>
        <p:spPr>
          <a:xfrm>
            <a:off x="3769175" y="2725660"/>
            <a:ext cx="3360553" cy="4231928"/>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ts val="300"/>
              </a:spcAft>
              <a:buClrTx/>
              <a:buSzTx/>
              <a:buFontTx/>
              <a:buNone/>
              <a:tabLst/>
              <a:defRPr/>
            </a:pPr>
            <a:r>
              <a:rPr lang="ca-ES" sz="1400" b="1" dirty="0">
                <a:solidFill>
                  <a:srgbClr val="2670CA"/>
                </a:solidFill>
                <a:latin typeface="Montserrat" panose="00000500000000000000" pitchFamily="2" charset="0"/>
              </a:rPr>
              <a:t>Programa</a:t>
            </a:r>
            <a:endParaRPr kumimoji="0" lang="ca-ES" altLang="es-ES" sz="1000" b="1" i="0" u="none" strike="noStrike" kern="1200" cap="none" spc="0" normalizeH="0" baseline="0" noProof="0" dirty="0">
              <a:ln>
                <a:noFill/>
              </a:ln>
              <a:solidFill>
                <a:srgbClr val="2670CA"/>
              </a:solidFill>
              <a:effectLst/>
              <a:uLnTx/>
              <a:uFillTx/>
              <a:latin typeface="Montserrat" panose="00000500000000000000" pitchFamily="2" charset="0"/>
              <a:ea typeface="+mn-ea"/>
              <a:cs typeface="+mn-cs"/>
            </a:endParaRPr>
          </a:p>
          <a:p>
            <a:pPr marL="0" marR="0" lvl="0" indent="0" defTabSz="914400" rtl="0" eaLnBrk="1" fontAlgn="base" latinLnBrk="0" hangingPunct="1">
              <a:lnSpc>
                <a:spcPct val="100000"/>
              </a:lnSpc>
              <a:spcBef>
                <a:spcPct val="0"/>
              </a:spcBef>
              <a:spcAft>
                <a:spcPts val="300"/>
              </a:spcAft>
              <a:buClrTx/>
              <a:buSzTx/>
              <a:buFontTx/>
              <a:buNone/>
              <a:tabLst/>
              <a:defRPr/>
            </a:pPr>
            <a:r>
              <a:rPr lang="ca-ES" sz="1000" b="1" dirty="0">
                <a:latin typeface="Montserrat" panose="00000500000000000000" pitchFamily="2" charset="0"/>
              </a:rPr>
              <a:t>08:00-08:15 h. </a:t>
            </a:r>
            <a:r>
              <a:rPr lang="ca-ES" sz="1000" dirty="0">
                <a:latin typeface="Montserrat" panose="00000500000000000000" pitchFamily="2" charset="0"/>
              </a:rPr>
              <a:t>Recollida de documentació.</a:t>
            </a:r>
          </a:p>
          <a:p>
            <a:pPr marL="9525" indent="-9525">
              <a:tabLst>
                <a:tab pos="793750" algn="l"/>
              </a:tabLst>
            </a:pPr>
            <a:endParaRPr lang="ca-ES" sz="1000" dirty="0">
              <a:latin typeface="Montserrat" panose="00000500000000000000" pitchFamily="2" charset="0"/>
            </a:endParaRPr>
          </a:p>
          <a:p>
            <a:pPr marL="9525" indent="-9525">
              <a:tabLst>
                <a:tab pos="793750" algn="l"/>
              </a:tabLst>
            </a:pPr>
            <a:r>
              <a:rPr lang="ca-ES" sz="1000" b="1" dirty="0">
                <a:latin typeface="Montserrat" panose="00000500000000000000" pitchFamily="2" charset="0"/>
              </a:rPr>
              <a:t>08:15-08:30 h.</a:t>
            </a:r>
            <a:r>
              <a:rPr lang="ca-ES" sz="1000" dirty="0">
                <a:latin typeface="Montserrat" panose="00000500000000000000" pitchFamily="2" charset="0"/>
              </a:rPr>
              <a:t> </a:t>
            </a:r>
            <a:r>
              <a:rPr lang="ca-ES" sz="1000" b="1" dirty="0">
                <a:latin typeface="Montserrat" panose="00000500000000000000" pitchFamily="2" charset="0"/>
              </a:rPr>
              <a:t>Benvinguda institucional</a:t>
            </a:r>
            <a:r>
              <a:rPr lang="ca-ES" sz="1000" dirty="0">
                <a:latin typeface="Montserrat" panose="00000500000000000000" pitchFamily="2" charset="0"/>
              </a:rPr>
              <a:t>.</a:t>
            </a:r>
            <a:br>
              <a:rPr lang="ca-ES" sz="1000" dirty="0">
                <a:latin typeface="Montserrat" panose="00000500000000000000" pitchFamily="2" charset="0"/>
              </a:rPr>
            </a:br>
            <a:r>
              <a:rPr lang="ca-ES" sz="1000" dirty="0">
                <a:latin typeface="Montserrat" panose="00000500000000000000" pitchFamily="2" charset="0"/>
              </a:rPr>
              <a:t>Direcció Mèdica</a:t>
            </a:r>
          </a:p>
          <a:p>
            <a:pPr marL="9525" indent="-9525">
              <a:tabLst>
                <a:tab pos="793750" algn="l"/>
              </a:tabLst>
            </a:pPr>
            <a:endParaRPr lang="ca-ES" sz="1000" dirty="0">
              <a:latin typeface="Montserrat" panose="00000500000000000000" pitchFamily="2" charset="0"/>
            </a:endParaRPr>
          </a:p>
          <a:p>
            <a:pPr marL="9525" indent="-9525">
              <a:tabLst>
                <a:tab pos="793750" algn="l"/>
              </a:tabLst>
            </a:pPr>
            <a:r>
              <a:rPr lang="ca-ES" sz="1000" b="1" dirty="0">
                <a:latin typeface="Montserrat" panose="00000500000000000000" pitchFamily="2" charset="0"/>
              </a:rPr>
              <a:t>08:30-09:00 h. Han canviat les urgències respecte al pacient geriàtric?</a:t>
            </a:r>
          </a:p>
          <a:p>
            <a:pPr marL="9525" indent="-9525">
              <a:tabLst>
                <a:tab pos="793750" algn="l"/>
              </a:tabLst>
            </a:pPr>
            <a:r>
              <a:rPr lang="ca-ES" sz="1000" dirty="0">
                <a:latin typeface="Montserrat" panose="00000500000000000000" pitchFamily="2" charset="0"/>
              </a:rPr>
              <a:t>🗣️ Marcelo Alvarado Cap del servei Geriatria</a:t>
            </a:r>
          </a:p>
          <a:p>
            <a:pPr marL="9525" indent="-9525">
              <a:tabLst>
                <a:tab pos="793750" algn="l"/>
              </a:tabLst>
            </a:pPr>
            <a:r>
              <a:rPr lang="ca-ES" sz="1000" dirty="0">
                <a:latin typeface="Montserrat" panose="00000500000000000000" pitchFamily="2" charset="0"/>
              </a:rPr>
              <a:t>Margarita Sotomayor. Cap del servei d’Urgències, Complex Hospitalari Universitari Moisès </a:t>
            </a:r>
            <a:r>
              <a:rPr lang="ca-ES" sz="1000" dirty="0" err="1">
                <a:latin typeface="Montserrat" panose="00000500000000000000" pitchFamily="2" charset="0"/>
              </a:rPr>
              <a:t>Broggi</a:t>
            </a:r>
            <a:r>
              <a:rPr lang="ca-ES" sz="1000" dirty="0">
                <a:latin typeface="Montserrat" panose="00000500000000000000" pitchFamily="2" charset="0"/>
              </a:rPr>
              <a:t> (CHUMB).</a:t>
            </a:r>
          </a:p>
          <a:p>
            <a:pPr marL="9525" indent="-9525">
              <a:tabLst>
                <a:tab pos="793750" algn="l"/>
              </a:tabLst>
            </a:pPr>
            <a:endParaRPr lang="ca-ES" sz="1000" dirty="0">
              <a:latin typeface="Montserrat" panose="00000500000000000000" pitchFamily="2" charset="0"/>
            </a:endParaRPr>
          </a:p>
          <a:p>
            <a:pPr marL="9525" indent="-9525">
              <a:tabLst>
                <a:tab pos="793750" algn="l"/>
              </a:tabLst>
            </a:pPr>
            <a:r>
              <a:rPr lang="ca-ES" sz="1000" b="1" dirty="0">
                <a:latin typeface="Montserrat" panose="00000500000000000000" pitchFamily="2" charset="0"/>
              </a:rPr>
              <a:t>09:00-09:30 h. Atenció prehospitalària: escenaris i visió del SEM.</a:t>
            </a:r>
            <a:br>
              <a:rPr lang="ca-ES" sz="1000" dirty="0">
                <a:latin typeface="Montserrat" panose="00000500000000000000" pitchFamily="2" charset="0"/>
              </a:rPr>
            </a:br>
            <a:r>
              <a:rPr lang="ca-ES" sz="1000" dirty="0">
                <a:latin typeface="Montserrat" panose="00000500000000000000" pitchFamily="2" charset="0"/>
              </a:rPr>
              <a:t>🗣️ Alfonso Martínez Cap Territorial Metropolitana Sud. Sistema d’Emergències Mèdiques (</a:t>
            </a:r>
            <a:r>
              <a:rPr lang="ca-ES" sz="1000">
                <a:latin typeface="Montserrat" panose="00000500000000000000" pitchFamily="2" charset="0"/>
              </a:rPr>
              <a:t>SEM).</a:t>
            </a:r>
          </a:p>
          <a:p>
            <a:pPr marL="9525" indent="-9525">
              <a:tabLst>
                <a:tab pos="793750" algn="l"/>
              </a:tabLst>
            </a:pPr>
            <a:endParaRPr lang="ca-ES" sz="1000" dirty="0">
              <a:latin typeface="Montserrat" panose="00000500000000000000" pitchFamily="2" charset="0"/>
            </a:endParaRPr>
          </a:p>
          <a:p>
            <a:pPr marL="9525" indent="-9525">
              <a:tabLst>
                <a:tab pos="793750" algn="l"/>
              </a:tabLst>
            </a:pPr>
            <a:r>
              <a:rPr lang="ca-ES" sz="1000" b="1" dirty="0">
                <a:latin typeface="Montserrat" panose="00000500000000000000" pitchFamily="2" charset="0"/>
              </a:rPr>
              <a:t>09:30-10:00 h. Traumatisme cranioencefàlic </a:t>
            </a:r>
          </a:p>
          <a:p>
            <a:pPr marL="9525" indent="-9525">
              <a:tabLst>
                <a:tab pos="793750" algn="l"/>
              </a:tabLst>
            </a:pPr>
            <a:r>
              <a:rPr lang="ca-ES" sz="1000" b="1" dirty="0">
                <a:latin typeface="Montserrat" panose="00000500000000000000" pitchFamily="2" charset="0"/>
              </a:rPr>
              <a:t>en el pacient geriàtric.</a:t>
            </a:r>
            <a:br>
              <a:rPr lang="ca-ES" sz="1000" b="1" dirty="0">
                <a:latin typeface="Montserrat" panose="00000500000000000000" pitchFamily="2" charset="0"/>
              </a:rPr>
            </a:br>
            <a:r>
              <a:rPr lang="ca-ES" sz="1000" dirty="0">
                <a:latin typeface="Montserrat" panose="00000500000000000000" pitchFamily="2" charset="0"/>
              </a:rPr>
              <a:t>🗣️ Esteban Cordero. Servei de Neurocirurgia, Hospital Universitari Vall d’Hebron.</a:t>
            </a:r>
          </a:p>
          <a:p>
            <a:pPr marL="9525" indent="-9525">
              <a:tabLst>
                <a:tab pos="793750" algn="l"/>
              </a:tabLst>
            </a:pPr>
            <a:endParaRPr lang="ca-ES" sz="1000" dirty="0">
              <a:latin typeface="Montserrat" panose="00000500000000000000" pitchFamily="2" charset="0"/>
            </a:endParaRPr>
          </a:p>
          <a:p>
            <a:pPr marL="9525" indent="-9525">
              <a:tabLst>
                <a:tab pos="793750" algn="l"/>
              </a:tabLst>
            </a:pPr>
            <a:r>
              <a:rPr lang="ca-ES" sz="1000" b="1" dirty="0">
                <a:latin typeface="Montserrat" panose="00000500000000000000" pitchFamily="2" charset="0"/>
              </a:rPr>
              <a:t>10:00-10:30 h. La visió de la infermera: cura </a:t>
            </a:r>
          </a:p>
          <a:p>
            <a:pPr marL="9525" indent="-9525">
              <a:tabLst>
                <a:tab pos="793750" algn="l"/>
              </a:tabLst>
            </a:pPr>
            <a:r>
              <a:rPr lang="ca-ES" sz="1000" b="1" dirty="0">
                <a:latin typeface="Montserrat" panose="00000500000000000000" pitchFamily="2" charset="0"/>
              </a:rPr>
              <a:t>del pacient geriàtric i triatge.</a:t>
            </a:r>
            <a:br>
              <a:rPr lang="ca-ES" sz="1000" b="1" dirty="0">
                <a:latin typeface="Montserrat" panose="00000500000000000000" pitchFamily="2" charset="0"/>
              </a:rPr>
            </a:br>
            <a:r>
              <a:rPr lang="ca-ES" sz="1000" dirty="0">
                <a:latin typeface="Montserrat" panose="00000500000000000000" pitchFamily="2" charset="0"/>
              </a:rPr>
              <a:t>🗣️Infermer/a. Servei d’Urgències, </a:t>
            </a:r>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823" y="5084935"/>
            <a:ext cx="166326" cy="167733"/>
          </a:xfrm>
          <a:prstGeom prst="rect">
            <a:avLst/>
          </a:prstGeom>
        </p:spPr>
      </p:pic>
      <p:sp>
        <p:nvSpPr>
          <p:cNvPr id="2" name="CuadroTexto 13">
            <a:extLst>
              <a:ext uri="{FF2B5EF4-FFF2-40B4-BE49-F238E27FC236}">
                <a16:creationId xmlns:a16="http://schemas.microsoft.com/office/drawing/2014/main" id="{EA585D89-BFC7-D925-9381-ACB20A58F9A6}"/>
              </a:ext>
            </a:extLst>
          </p:cNvPr>
          <p:cNvSpPr txBox="1"/>
          <p:nvPr/>
        </p:nvSpPr>
        <p:spPr>
          <a:xfrm>
            <a:off x="7378065" y="722753"/>
            <a:ext cx="3101009" cy="6093976"/>
          </a:xfrm>
          <a:prstGeom prst="rect">
            <a:avLst/>
          </a:prstGeom>
          <a:noFill/>
        </p:spPr>
        <p:txBody>
          <a:bodyPr wrap="square" rtlCol="0">
            <a:spAutoFit/>
          </a:bodyPr>
          <a:lstStyle/>
          <a:p>
            <a:pPr marL="9525" indent="-9525">
              <a:tabLst>
                <a:tab pos="793750" algn="l"/>
              </a:tabLst>
            </a:pPr>
            <a:r>
              <a:rPr lang="ca-ES" sz="1000" b="1" dirty="0">
                <a:latin typeface="Montserrat" panose="00000500000000000000" pitchFamily="2" charset="0"/>
              </a:rPr>
              <a:t>10:30-11:00 h.</a:t>
            </a:r>
            <a:r>
              <a:rPr lang="ca-ES" sz="1000" dirty="0">
                <a:latin typeface="Montserrat" panose="00000500000000000000" pitchFamily="2" charset="0"/>
              </a:rPr>
              <a:t> </a:t>
            </a:r>
            <a:r>
              <a:rPr lang="ca-ES" sz="1000" b="1" dirty="0">
                <a:latin typeface="Montserrat" panose="00000500000000000000" pitchFamily="2" charset="0"/>
              </a:rPr>
              <a:t>Activació del Codi IAM en el pacient geriàtric.</a:t>
            </a:r>
            <a:br>
              <a:rPr lang="ca-ES" sz="1000" b="1" dirty="0">
                <a:latin typeface="Montserrat" panose="00000500000000000000" pitchFamily="2" charset="0"/>
              </a:rPr>
            </a:br>
            <a:r>
              <a:rPr lang="ca-ES" sz="1000" dirty="0">
                <a:latin typeface="Montserrat" panose="00000500000000000000" pitchFamily="2" charset="0"/>
              </a:rPr>
              <a:t>🗣️Antoni Carol. Servei de Cardiologia, CHUMB.</a:t>
            </a:r>
          </a:p>
          <a:p>
            <a:pPr marL="9525" indent="-9525">
              <a:tabLst>
                <a:tab pos="793750" algn="l"/>
              </a:tabLst>
            </a:pPr>
            <a:endParaRPr lang="ca-ES" sz="1000" dirty="0">
              <a:latin typeface="Montserrat" panose="00000500000000000000" pitchFamily="2" charset="0"/>
            </a:endParaRPr>
          </a:p>
          <a:p>
            <a:pPr marL="9525" indent="-9525">
              <a:tabLst>
                <a:tab pos="793750" algn="l"/>
              </a:tabLst>
            </a:pPr>
            <a:r>
              <a:rPr lang="ca-ES" sz="1000" b="1" dirty="0">
                <a:latin typeface="Montserrat" panose="00000500000000000000" pitchFamily="2" charset="0"/>
              </a:rPr>
              <a:t>11:00-11:30 h.</a:t>
            </a:r>
            <a:r>
              <a:rPr lang="ca-ES" sz="1000" dirty="0">
                <a:latin typeface="Montserrat" panose="00000500000000000000" pitchFamily="2" charset="0"/>
              </a:rPr>
              <a:t> Pausa-cafè.</a:t>
            </a:r>
          </a:p>
          <a:p>
            <a:pPr marL="9525" indent="-9525">
              <a:tabLst>
                <a:tab pos="793750" algn="l"/>
              </a:tabLst>
            </a:pPr>
            <a:endParaRPr lang="ca-ES" sz="1000" dirty="0">
              <a:latin typeface="Montserrat" panose="00000500000000000000" pitchFamily="2" charset="0"/>
            </a:endParaRPr>
          </a:p>
          <a:p>
            <a:pPr marL="9525" indent="-9525">
              <a:tabLst>
                <a:tab pos="793750" algn="l"/>
              </a:tabLst>
            </a:pPr>
            <a:r>
              <a:rPr lang="ca-ES" sz="1000" b="1" dirty="0">
                <a:latin typeface="Montserrat" panose="00000500000000000000" pitchFamily="2" charset="0"/>
              </a:rPr>
              <a:t>11:30-12:00 h.</a:t>
            </a:r>
            <a:r>
              <a:rPr lang="ca-ES" sz="1000" dirty="0">
                <a:latin typeface="Montserrat" panose="00000500000000000000" pitchFamily="2" charset="0"/>
              </a:rPr>
              <a:t> </a:t>
            </a:r>
            <a:r>
              <a:rPr lang="ca-ES" sz="1000" b="1" dirty="0">
                <a:latin typeface="Montserrat" panose="00000500000000000000" pitchFamily="2" charset="0"/>
              </a:rPr>
              <a:t>Ventilació mecànica no invasiva en el pacient geriàtric.</a:t>
            </a:r>
            <a:br>
              <a:rPr lang="ca-ES" sz="1000" b="1" dirty="0">
                <a:latin typeface="Montserrat" panose="00000500000000000000" pitchFamily="2" charset="0"/>
              </a:rPr>
            </a:br>
            <a:r>
              <a:rPr lang="ca-ES" sz="1000" dirty="0">
                <a:latin typeface="Montserrat" panose="00000500000000000000" pitchFamily="2" charset="0"/>
              </a:rPr>
              <a:t>🗣️ Eva </a:t>
            </a:r>
            <a:r>
              <a:rPr lang="ca-ES" sz="1000" dirty="0" err="1">
                <a:latin typeface="Montserrat" panose="00000500000000000000" pitchFamily="2" charset="0"/>
              </a:rPr>
              <a:t>Lista</a:t>
            </a:r>
            <a:r>
              <a:rPr lang="ca-ES" sz="1000" dirty="0">
                <a:latin typeface="Montserrat" panose="00000500000000000000" pitchFamily="2" charset="0"/>
              </a:rPr>
              <a:t>. Servei d’Urgències, Hospital Parc Taulí.</a:t>
            </a:r>
          </a:p>
          <a:p>
            <a:pPr marL="9525" indent="-9525">
              <a:tabLst>
                <a:tab pos="793750" algn="l"/>
              </a:tabLst>
            </a:pPr>
            <a:endParaRPr lang="ca-ES" sz="1000" dirty="0">
              <a:latin typeface="Montserrat" panose="00000500000000000000" pitchFamily="2" charset="0"/>
            </a:endParaRPr>
          </a:p>
          <a:p>
            <a:pPr marL="9525" indent="-9525">
              <a:tabLst>
                <a:tab pos="793750" algn="l"/>
              </a:tabLst>
            </a:pPr>
            <a:r>
              <a:rPr lang="ca-ES" sz="1000" b="1" dirty="0">
                <a:latin typeface="Montserrat" panose="00000500000000000000" pitchFamily="2" charset="0"/>
              </a:rPr>
              <a:t>12:00-12:30 h.</a:t>
            </a:r>
            <a:r>
              <a:rPr lang="ca-ES" sz="1000" dirty="0">
                <a:latin typeface="Montserrat" panose="00000500000000000000" pitchFamily="2" charset="0"/>
              </a:rPr>
              <a:t> </a:t>
            </a:r>
            <a:r>
              <a:rPr lang="ca-ES" sz="1000" b="1" dirty="0">
                <a:latin typeface="Montserrat" panose="00000500000000000000" pitchFamily="2" charset="0"/>
              </a:rPr>
              <a:t>Abordatge del pacient geriàtric amb codi sèpsia.</a:t>
            </a:r>
            <a:br>
              <a:rPr lang="ca-ES" sz="1000" b="1" dirty="0">
                <a:latin typeface="Montserrat" panose="00000500000000000000" pitchFamily="2" charset="0"/>
              </a:rPr>
            </a:br>
            <a:r>
              <a:rPr lang="ca-ES" sz="1000" dirty="0">
                <a:latin typeface="Montserrat" panose="00000500000000000000" pitchFamily="2" charset="0"/>
              </a:rPr>
              <a:t>🗣️ Carlos </a:t>
            </a:r>
            <a:r>
              <a:rPr lang="ca-ES" sz="1000" dirty="0" err="1">
                <a:latin typeface="Montserrat" panose="00000500000000000000" pitchFamily="2" charset="0"/>
              </a:rPr>
              <a:t>Briones</a:t>
            </a:r>
            <a:r>
              <a:rPr lang="ca-ES" sz="1000" dirty="0">
                <a:latin typeface="Montserrat" panose="00000500000000000000" pitchFamily="2" charset="0"/>
              </a:rPr>
              <a:t>. Servei de Medicina Intensiva, CHUMB.</a:t>
            </a:r>
          </a:p>
          <a:p>
            <a:pPr marL="9525" indent="-9525">
              <a:tabLst>
                <a:tab pos="793750" algn="l"/>
              </a:tabLst>
            </a:pPr>
            <a:endParaRPr lang="ca-ES" sz="1000" dirty="0">
              <a:latin typeface="Montserrat" panose="00000500000000000000" pitchFamily="2" charset="0"/>
            </a:endParaRPr>
          </a:p>
          <a:p>
            <a:pPr marL="9525" indent="-9525">
              <a:tabLst>
                <a:tab pos="793750" algn="l"/>
              </a:tabLst>
            </a:pPr>
            <a:r>
              <a:rPr lang="ca-ES" sz="1000" b="1" dirty="0">
                <a:latin typeface="Montserrat" panose="00000500000000000000" pitchFamily="2" charset="0"/>
              </a:rPr>
              <a:t>12:30-13:00 h.</a:t>
            </a:r>
            <a:r>
              <a:rPr lang="ca-ES" sz="1000" dirty="0">
                <a:latin typeface="Montserrat" panose="00000500000000000000" pitchFamily="2" charset="0"/>
              </a:rPr>
              <a:t> </a:t>
            </a:r>
            <a:r>
              <a:rPr lang="ca-ES" sz="1000" b="1" dirty="0">
                <a:latin typeface="Montserrat" panose="00000500000000000000" pitchFamily="2" charset="0"/>
              </a:rPr>
              <a:t>Codi Ictus: actualitzacions en l’abordatge. Està limitat el temps?</a:t>
            </a:r>
            <a:br>
              <a:rPr lang="ca-ES" sz="1000" b="1" dirty="0">
                <a:latin typeface="Montserrat" panose="00000500000000000000" pitchFamily="2" charset="0"/>
              </a:rPr>
            </a:br>
            <a:r>
              <a:rPr lang="ca-ES" sz="1000" dirty="0">
                <a:latin typeface="Montserrat" panose="00000500000000000000" pitchFamily="2" charset="0"/>
              </a:rPr>
              <a:t>🗣️ Sandra </a:t>
            </a:r>
            <a:r>
              <a:rPr lang="ca-ES" sz="1000" dirty="0" err="1">
                <a:latin typeface="Montserrat" panose="00000500000000000000" pitchFamily="2" charset="0"/>
              </a:rPr>
              <a:t>Boned</a:t>
            </a:r>
            <a:r>
              <a:rPr lang="ca-ES" sz="1000" dirty="0">
                <a:latin typeface="Montserrat" panose="00000500000000000000" pitchFamily="2" charset="0"/>
              </a:rPr>
              <a:t>. Servei de Neurologia, CHUMB.</a:t>
            </a:r>
          </a:p>
          <a:p>
            <a:pPr marL="9525" indent="-9525">
              <a:tabLst>
                <a:tab pos="793750" algn="l"/>
              </a:tabLst>
            </a:pPr>
            <a:endParaRPr lang="ca-ES" sz="1000" dirty="0">
              <a:latin typeface="Montserrat" panose="00000500000000000000" pitchFamily="2" charset="0"/>
            </a:endParaRPr>
          </a:p>
          <a:p>
            <a:pPr marL="9525" indent="-9525">
              <a:tabLst>
                <a:tab pos="793750" algn="l"/>
              </a:tabLst>
            </a:pPr>
            <a:r>
              <a:rPr lang="ca-ES" sz="1000" b="1" dirty="0">
                <a:latin typeface="Montserrat" panose="00000500000000000000" pitchFamily="2" charset="0"/>
              </a:rPr>
              <a:t>13:00-13:30 h. Abordatge del pacient geriàtric amb agitació.</a:t>
            </a:r>
            <a:br>
              <a:rPr lang="ca-ES" sz="1000" dirty="0">
                <a:latin typeface="Montserrat" panose="00000500000000000000" pitchFamily="2" charset="0"/>
              </a:rPr>
            </a:br>
            <a:r>
              <a:rPr lang="ca-ES" sz="1000" dirty="0">
                <a:latin typeface="Montserrat" panose="00000500000000000000" pitchFamily="2" charset="0"/>
              </a:rPr>
              <a:t>🗣️ </a:t>
            </a:r>
            <a:r>
              <a:rPr lang="ca-ES" sz="1000" dirty="0" err="1">
                <a:latin typeface="Montserrat" panose="00000500000000000000" pitchFamily="2" charset="0"/>
              </a:rPr>
              <a:t>Évora</a:t>
            </a:r>
            <a:r>
              <a:rPr lang="ca-ES" sz="1000" dirty="0">
                <a:latin typeface="Montserrat" panose="00000500000000000000" pitchFamily="2" charset="0"/>
              </a:rPr>
              <a:t> Betancor. Servei de Geriatria, CHUMB.</a:t>
            </a:r>
          </a:p>
          <a:p>
            <a:pPr marL="9525" indent="-9525">
              <a:tabLst>
                <a:tab pos="793750" algn="l"/>
              </a:tabLst>
            </a:pPr>
            <a:endParaRPr lang="ca-ES" sz="1000" dirty="0">
              <a:latin typeface="Montserrat" panose="00000500000000000000" pitchFamily="2" charset="0"/>
            </a:endParaRPr>
          </a:p>
          <a:p>
            <a:pPr marL="9525" indent="-9525">
              <a:tabLst>
                <a:tab pos="793750" algn="l"/>
              </a:tabLst>
            </a:pPr>
            <a:r>
              <a:rPr lang="ca-ES" sz="1000" b="1" dirty="0">
                <a:latin typeface="Montserrat" panose="00000500000000000000" pitchFamily="2" charset="0"/>
              </a:rPr>
              <a:t>14:00-14:30 h.</a:t>
            </a:r>
            <a:r>
              <a:rPr lang="ca-ES" sz="1000" dirty="0">
                <a:latin typeface="Montserrat" panose="00000500000000000000" pitchFamily="2" charset="0"/>
              </a:rPr>
              <a:t> </a:t>
            </a:r>
            <a:r>
              <a:rPr lang="ca-ES" sz="1000" b="1" dirty="0">
                <a:latin typeface="Montserrat" panose="00000500000000000000" pitchFamily="2" charset="0"/>
              </a:rPr>
              <a:t>Bioètica i conflictes ètics: prendre decisions en el pacient geriàtric. Dificultats i eines (D3/D3+).</a:t>
            </a:r>
            <a:br>
              <a:rPr lang="ca-ES" sz="1000" b="1" dirty="0">
                <a:latin typeface="Montserrat" panose="00000500000000000000" pitchFamily="2" charset="0"/>
              </a:rPr>
            </a:br>
            <a:r>
              <a:rPr lang="ca-ES" sz="1000" dirty="0">
                <a:latin typeface="Montserrat" panose="00000500000000000000" pitchFamily="2" charset="0"/>
              </a:rPr>
              <a:t>🗣️ Benito Fontecha. Servei de Geriatria, CHUMB.</a:t>
            </a:r>
          </a:p>
          <a:p>
            <a:pPr marL="9525" indent="-9525">
              <a:tabLst>
                <a:tab pos="793750" algn="l"/>
              </a:tabLst>
            </a:pPr>
            <a:endParaRPr lang="ca-ES" sz="1000" dirty="0">
              <a:latin typeface="Montserrat" panose="00000500000000000000" pitchFamily="2" charset="0"/>
            </a:endParaRPr>
          </a:p>
          <a:p>
            <a:pPr marL="9525" indent="-9525">
              <a:tabLst>
                <a:tab pos="793750" algn="l"/>
              </a:tabLst>
            </a:pPr>
            <a:r>
              <a:rPr lang="ca-ES" sz="1000" b="1" dirty="0">
                <a:latin typeface="Montserrat" panose="00000500000000000000" pitchFamily="2" charset="0"/>
              </a:rPr>
              <a:t>14:30-15:00 h.</a:t>
            </a:r>
            <a:r>
              <a:rPr lang="ca-ES" sz="1000" dirty="0">
                <a:latin typeface="Montserrat" panose="00000500000000000000" pitchFamily="2" charset="0"/>
              </a:rPr>
              <a:t> </a:t>
            </a:r>
            <a:r>
              <a:rPr lang="ca-ES" sz="1000" b="1" dirty="0">
                <a:latin typeface="Montserrat" panose="00000500000000000000" pitchFamily="2" charset="0"/>
              </a:rPr>
              <a:t>El paper dels EHS en l’atenció al pacient geriàtric a urgències.</a:t>
            </a:r>
            <a:br>
              <a:rPr lang="ca-ES" sz="1000" b="1" dirty="0">
                <a:latin typeface="Montserrat" panose="00000500000000000000" pitchFamily="2" charset="0"/>
              </a:rPr>
            </a:br>
            <a:r>
              <a:rPr lang="ca-ES" sz="1000" dirty="0">
                <a:latin typeface="Montserrat" panose="00000500000000000000" pitchFamily="2" charset="0"/>
              </a:rPr>
              <a:t>🗣️ Marc </a:t>
            </a:r>
            <a:r>
              <a:rPr lang="ca-ES" sz="1000" dirty="0" err="1">
                <a:latin typeface="Montserrat" panose="00000500000000000000" pitchFamily="2" charset="0"/>
              </a:rPr>
              <a:t>Donaldson</a:t>
            </a:r>
            <a:r>
              <a:rPr lang="ca-ES" sz="1000" dirty="0">
                <a:latin typeface="Montserrat" panose="00000500000000000000" pitchFamily="2" charset="0"/>
              </a:rPr>
              <a:t>. Equip UFISS de Geriatria, CHUMB.</a:t>
            </a:r>
          </a:p>
          <a:p>
            <a:pPr marL="9525" indent="-9525">
              <a:tabLst>
                <a:tab pos="793750" algn="l"/>
              </a:tabLst>
            </a:pPr>
            <a:endParaRPr lang="ca-ES" sz="1000" dirty="0">
              <a:latin typeface="Montserrat" panose="00000500000000000000" pitchFamily="2" charset="0"/>
            </a:endParaRPr>
          </a:p>
          <a:p>
            <a:pPr marL="9525" indent="-9525">
              <a:tabLst>
                <a:tab pos="793750" algn="l"/>
              </a:tabLst>
            </a:pPr>
            <a:r>
              <a:rPr lang="ca-ES" sz="1000" b="1" dirty="0">
                <a:latin typeface="Montserrat" panose="00000500000000000000" pitchFamily="2" charset="0"/>
              </a:rPr>
              <a:t>15:00-15:15 h </a:t>
            </a:r>
            <a:r>
              <a:rPr lang="ca-ES" sz="1000" dirty="0">
                <a:latin typeface="Montserrat" panose="00000500000000000000" pitchFamily="2" charset="0"/>
              </a:rPr>
              <a:t>Cloenda.</a:t>
            </a:r>
          </a:p>
        </p:txBody>
      </p:sp>
      <p:sp>
        <p:nvSpPr>
          <p:cNvPr id="15" name="CuadroTexto 12">
            <a:extLst>
              <a:ext uri="{FF2B5EF4-FFF2-40B4-BE49-F238E27FC236}">
                <a16:creationId xmlns:a16="http://schemas.microsoft.com/office/drawing/2014/main" id="{186B2B1B-12E0-CD39-2B28-456865BC19F3}"/>
              </a:ext>
            </a:extLst>
          </p:cNvPr>
          <p:cNvSpPr txBox="1"/>
          <p:nvPr/>
        </p:nvSpPr>
        <p:spPr>
          <a:xfrm>
            <a:off x="3795284" y="703703"/>
            <a:ext cx="3101009" cy="1938992"/>
          </a:xfrm>
          <a:prstGeom prst="rect">
            <a:avLst/>
          </a:prstGeom>
          <a:noFill/>
        </p:spPr>
        <p:txBody>
          <a:bodyPr wrap="square" rtlCol="0">
            <a:spAutoFit/>
          </a:bodyPr>
          <a:lstStyle/>
          <a:p>
            <a:pPr algn="just"/>
            <a:r>
              <a:rPr lang="ca-ES" sz="1000" dirty="0">
                <a:latin typeface="Montserrat" panose="00000500000000000000" pitchFamily="2" charset="0"/>
                <a:ea typeface="MS Mincho"/>
                <a:cs typeface="Arial" panose="020B0604020202020204" pitchFamily="34" charset="0"/>
              </a:rPr>
              <a:t>també en l’estat funcional, emocional i social del pacient. Es promou una visió global i individualitzada que prioritzi la qualitat de vida i redueixi riscos. </a:t>
            </a:r>
          </a:p>
          <a:p>
            <a:pPr algn="just"/>
            <a:endParaRPr lang="ca-ES" sz="1000" spc="30" dirty="0">
              <a:latin typeface="Montserrat" panose="00000500000000000000" pitchFamily="2" charset="0"/>
              <a:ea typeface="MS Mincho"/>
              <a:cs typeface="Arial" panose="020B0604020202020204" pitchFamily="34" charset="0"/>
            </a:endParaRPr>
          </a:p>
          <a:p>
            <a:pPr algn="just"/>
            <a:r>
              <a:rPr lang="ca-ES" sz="1000" spc="-20" dirty="0">
                <a:latin typeface="Montserrat" panose="00000500000000000000" pitchFamily="2" charset="0"/>
                <a:ea typeface="MS Mincho"/>
                <a:cs typeface="Arial" panose="020B0604020202020204" pitchFamily="34" charset="0"/>
              </a:rPr>
              <a:t>3. </a:t>
            </a:r>
            <a:r>
              <a:rPr lang="ca-ES" sz="1000" b="1" spc="-20" dirty="0">
                <a:latin typeface="Montserrat" panose="00000500000000000000" pitchFamily="2" charset="0"/>
                <a:ea typeface="MS Mincho"/>
                <a:cs typeface="Arial" panose="020B0604020202020204" pitchFamily="34" charset="0"/>
              </a:rPr>
              <a:t>Enfortir la reflexió ètica i el treball en equip</a:t>
            </a:r>
            <a:r>
              <a:rPr lang="ca-ES" sz="1000" spc="-20" dirty="0">
                <a:latin typeface="Montserrat" panose="00000500000000000000" pitchFamily="2" charset="0"/>
                <a:ea typeface="MS Mincho"/>
                <a:cs typeface="Arial" panose="020B0604020202020204" pitchFamily="34" charset="0"/>
              </a:rPr>
              <a:t>. Les situacions complexes exigeixen decisions compartides i sensibles als valors del pacient. </a:t>
            </a:r>
            <a:r>
              <a:rPr lang="ca-ES" sz="1000" spc="-30" dirty="0">
                <a:latin typeface="Montserrat" panose="00000500000000000000" pitchFamily="2" charset="0"/>
                <a:ea typeface="MS Mincho"/>
                <a:cs typeface="Arial" panose="020B0604020202020204" pitchFamily="34" charset="0"/>
              </a:rPr>
              <a:t>La jornada fomenta la col·laboració entre diferents perfils professionals i l’anàlisi ètica, per garantir una atenció respectuosa, justa i coordinada.</a:t>
            </a:r>
          </a:p>
          <a:p>
            <a:pPr algn="just">
              <a:spcAft>
                <a:spcPts val="600"/>
              </a:spcAft>
              <a:defRPr/>
            </a:pPr>
            <a:r>
              <a:rPr lang="ca-ES" sz="1000" dirty="0">
                <a:latin typeface="Montserrat" panose="00000500000000000000" pitchFamily="2" charset="0"/>
                <a:ea typeface="MS Mincho"/>
                <a:cs typeface="Arial" panose="020B0604020202020204" pitchFamily="34" charset="0"/>
              </a:rPr>
              <a:t> </a:t>
            </a:r>
          </a:p>
        </p:txBody>
      </p:sp>
      <p:pic>
        <p:nvPicPr>
          <p:cNvPr id="16" name="Imagen 6">
            <a:extLst>
              <a:ext uri="{FF2B5EF4-FFF2-40B4-BE49-F238E27FC236}">
                <a16:creationId xmlns:a16="http://schemas.microsoft.com/office/drawing/2014/main" id="{F280FACB-89AB-9E4A-6B0F-8E6CB27A92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2454" y="2819943"/>
            <a:ext cx="166326" cy="167733"/>
          </a:xfrm>
          <a:prstGeom prst="rect">
            <a:avLst/>
          </a:prstGeom>
        </p:spPr>
      </p:pic>
    </p:spTree>
    <p:extLst>
      <p:ext uri="{BB962C8B-B14F-4D97-AF65-F5344CB8AC3E}">
        <p14:creationId xmlns:p14="http://schemas.microsoft.com/office/powerpoint/2010/main" val="4211371416"/>
      </p:ext>
    </p:extLst>
  </p:cSld>
  <p:clrMapOvr>
    <a:masterClrMapping/>
  </p:clrMapOvr>
</p:sld>
</file>

<file path=ppt/theme/theme1.xml><?xml version="1.0" encoding="utf-8"?>
<a:theme xmlns:a="http://schemas.openxmlformats.org/drawingml/2006/main" name="1_triptico">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1_triptico">
      <a:majorFont>
        <a:latin typeface=""/>
        <a:ea typeface=""/>
        <a:cs typeface=""/>
      </a:majorFont>
      <a:minorFont>
        <a:latin typeface=""/>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otvlsblugrntri_TP103488177.potx" id="{5CD2FB8B-5B1A-4E67-8A47-3E831641F48C}" vid="{BA120A0E-B65F-42DF-961B-86EEB526A78F}"/>
    </a:ext>
  </a:extLst>
</a:theme>
</file>

<file path=ppt/theme/theme2.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Genèric Processos" ma:contentTypeID="0x010100995AC4CED0BA154C9D0AD19D21D705CE00DCD0C47C93222042A9A44EE051395B64" ma:contentTypeVersion="60" ma:contentTypeDescription="" ma:contentTypeScope="" ma:versionID="772df02916e71eff90be8604b85bfead">
  <xsd:schema xmlns:xsd="http://www.w3.org/2001/XMLSchema" xmlns:xs="http://www.w3.org/2001/XMLSchema" xmlns:p="http://schemas.microsoft.com/office/2006/metadata/properties" xmlns:ns1="541530b8-4172-4906-a148-91cf5f5b4e4f" xmlns:ns3="5ce3c61e-7e49-4f7e-ad78-af786b6838e6" xmlns:ns4="http://schemas.microsoft.com/sharepoint/v3/fields" targetNamespace="http://schemas.microsoft.com/office/2006/metadata/properties" ma:root="true" ma:fieldsID="d756f3bae0b1bf90b56f01eadca85455" ns1:_="" ns3:_="" ns4:_="">
    <xsd:import namespace="541530b8-4172-4906-a148-91cf5f5b4e4f"/>
    <xsd:import namespace="5ce3c61e-7e49-4f7e-ad78-af786b6838e6"/>
    <xsd:import namespace="http://schemas.microsoft.com/sharepoint/v3/fields"/>
    <xsd:element name="properties">
      <xsd:complexType>
        <xsd:sequence>
          <xsd:element name="documentManagement">
            <xsd:complexType>
              <xsd:all>
                <xsd:element ref="ns1:Tipus_x0020_document" minOccurs="0"/>
                <xsd:element ref="ns1:Codi" minOccurs="0"/>
                <xsd:element ref="ns1:Centre_x0020_CSI" minOccurs="0"/>
                <xsd:element ref="ns1:Centre1" minOccurs="0"/>
                <xsd:element ref="ns1:Obsolet" minOccurs="0"/>
                <xsd:element ref="ns3:Proc_x00e9_s" minOccurs="0"/>
                <xsd:element ref="ns4:_Status" minOccurs="0"/>
                <xsd:element ref="ns1:Àmbit" minOccurs="0"/>
                <xsd:element ref="ns1:Macro" minOccurs="0"/>
                <xsd:element ref="ns1:Divisió" minOccurs="0"/>
                <xsd:element ref="ns1:Tipus_x0020_Procés" minOccurs="0"/>
                <xsd:element ref="ns1:Procés_x0020_copia" minOccurs="0"/>
                <xsd:element ref="ns1:Data_x0020_aprovació" minOccurs="0"/>
                <xsd:element ref="ns3:UltimAprovado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1530b8-4172-4906-a148-91cf5f5b4e4f" elementFormDefault="qualified">
    <xsd:import namespace="http://schemas.microsoft.com/office/2006/documentManagement/types"/>
    <xsd:import namespace="http://schemas.microsoft.com/office/infopath/2007/PartnerControls"/>
    <xsd:element name="Tipus_x0020_document" ma:index="0" nillable="true" ma:displayName="Tipus doc." ma:list="{8674aca6-2e55-4815-862f-f6f76ab0ac2d}" ma:internalName="Tipus_x0020_document" ma:showField="Codi" ma:web="541530b8-4172-4906-a148-91cf5f5b4e4f">
      <xsd:simpleType>
        <xsd:restriction base="dms:Lookup"/>
      </xsd:simpleType>
    </xsd:element>
    <xsd:element name="Codi" ma:index="3" nillable="true" ma:displayName="Codi" ma:internalName="Codi">
      <xsd:simpleType>
        <xsd:restriction base="dms:Text">
          <xsd:maxLength value="10"/>
        </xsd:restriction>
      </xsd:simpleType>
    </xsd:element>
    <xsd:element name="Centre_x0020_CSI" ma:index="4" nillable="true" ma:displayName="Unificar" ma:description="Centre d'aplicació del document, pendent d'unificació a nivell de CSI." ma:list="{2fd6281a-1cfa-4641-8462-4d7d599cc14d}" ma:internalName="Centre_x0020_CSI" ma:showField="Codi" ma:web="541530b8-4172-4906-a148-91cf5f5b4e4f">
      <xsd:simpleType>
        <xsd:restriction base="dms:Lookup"/>
      </xsd:simpleType>
    </xsd:element>
    <xsd:element name="Centre1" ma:index="5" nillable="true" ma:displayName="Centre" ma:description="Especificar només per CAIDM i Residències." ma:format="Dropdown" ma:internalName="Centre1" ma:readOnly="false">
      <xsd:simpleType>
        <xsd:restriction base="dms:Choice">
          <xsd:enumeration value="CAIDM"/>
          <xsd:enumeration value="RFP"/>
          <xsd:enumeration value="RCS"/>
        </xsd:restriction>
      </xsd:simpleType>
    </xsd:element>
    <xsd:element name="Obsolet" ma:index="6" nillable="true" ma:displayName="Obsolet" ma:default="0" ma:internalName="Obsolet">
      <xsd:simpleType>
        <xsd:restriction base="dms:Boolean"/>
      </xsd:simpleType>
    </xsd:element>
    <xsd:element name="Àmbit" ma:index="14" nillable="true" ma:displayName="Àmbit" ma:hidden="true" ma:list="{8bbc5fe4-3a3f-42e2-ae8d-036054f2b540}" ma:internalName="_x00c0_mbit" ma:readOnly="false" ma:showField="Title" ma:web="541530b8-4172-4906-a148-91cf5f5b4e4f">
      <xsd:simpleType>
        <xsd:restriction base="dms:Lookup"/>
      </xsd:simpleType>
    </xsd:element>
    <xsd:element name="Macro" ma:index="15" nillable="true" ma:displayName="Macro" ma:hidden="true" ma:list="{51d6441f-07e2-451b-b42e-e59d6b0478f0}" ma:internalName="Macro" ma:readOnly="false" ma:showField="Title" ma:web="541530b8-4172-4906-a148-91cf5f5b4e4f">
      <xsd:simpleType>
        <xsd:restriction base="dms:Lookup"/>
      </xsd:simpleType>
    </xsd:element>
    <xsd:element name="Divisió" ma:index="16" nillable="true" ma:displayName="Divisió" ma:hidden="true" ma:list="{c2a22baf-20c1-43f3-a6fa-72dcc032073c}" ma:internalName="Divisi_x00f3_" ma:readOnly="false" ma:showField="Title" ma:web="541530b8-4172-4906-a148-91cf5f5b4e4f">
      <xsd:simpleType>
        <xsd:restriction base="dms:Lookup"/>
      </xsd:simpleType>
    </xsd:element>
    <xsd:element name="Tipus_x0020_Procés" ma:index="17" nillable="true" ma:displayName="Tipus Procés" ma:hidden="true" ma:list="{6108c6db-8aed-49a5-a20d-b3e5fd74853c}" ma:internalName="Tipus_x0020_Proc_x00e9_s" ma:readOnly="false" ma:showField="Title" ma:web="541530b8-4172-4906-a148-91cf5f5b4e4f">
      <xsd:simpleType>
        <xsd:restriction base="dms:Lookup"/>
      </xsd:simpleType>
    </xsd:element>
    <xsd:element name="Procés_x0020_copia" ma:index="20" nillable="true" ma:displayName="Procés copia" ma:hidden="true" ma:list="{244ecea7-857b-4cab-b399-32161e0f1531}" ma:internalName="Proc_x00e9_s_x0020_copia" ma:readOnly="false" ma:showField="Descripci_x00f3_" ma:web="541530b8-4172-4906-a148-91cf5f5b4e4f">
      <xsd:simpleType>
        <xsd:restriction base="dms:Lookup"/>
      </xsd:simpleType>
    </xsd:element>
    <xsd:element name="Data_x0020_aprovació" ma:index="25" nillable="true" ma:displayName="Data aprovació" ma:format="DateOnly" ma:hidden="true" ma:internalName="Data_x0020_aprovaci_x00f3_"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ce3c61e-7e49-4f7e-ad78-af786b6838e6" elementFormDefault="qualified">
    <xsd:import namespace="http://schemas.microsoft.com/office/2006/documentManagement/types"/>
    <xsd:import namespace="http://schemas.microsoft.com/office/infopath/2007/PartnerControls"/>
    <xsd:element name="Proc_x00e9_s" ma:index="9" nillable="true" ma:displayName="Procés" ma:list="{244ecea7-857b-4cab-b399-32161e0f1531}" ma:internalName="Proc_x00e9_s" ma:showField="Descripci_x00f3_">
      <xsd:simpleType>
        <xsd:restriction base="dms:Lookup"/>
      </xsd:simpleType>
    </xsd:element>
    <xsd:element name="UltimAprovador" ma:index="28" nillable="true" ma:displayName="Últim Aprovador" ma:hidden="true" ma:list="UserInfo" ma:SharePointGroup="0" ma:internalName="UltimAprovad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11" nillable="true" ma:displayName="Estat" ma:default="En curs" ma:format="RadioButtons" ma:hidden="true" ma:internalName="_Status" ma:readOnly="false">
      <xsd:simpleType>
        <xsd:restriction base="dms:Choice">
          <xsd:enumeration value="En curs"/>
          <xsd:enumeration value="Pendent de validació"/>
          <xsd:enumeration value="Validat"/>
          <xsd:enumeration value="No valida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Tipus de contingut"/>
        <xsd:element ref="dc:title" minOccurs="0" maxOccurs="1" ma:displayName="Note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Estat"/>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Àmbit xmlns="541530b8-4172-4906-a148-91cf5f5b4e4f">8</Àmbit>
    <Obsolet xmlns="541530b8-4172-4906-a148-91cf5f5b4e4f">false</Obsolet>
    <Macro xmlns="541530b8-4172-4906-a148-91cf5f5b4e4f">15</Macro>
    <Tipus_x0020_Procés xmlns="541530b8-4172-4906-a148-91cf5f5b4e4f">3</Tipus_x0020_Procés>
    <_Status xmlns="http://schemas.microsoft.com/sharepoint/v3/fields">En curs</_Status>
    <UltimAprovador xmlns="5ce3c61e-7e49-4f7e-ad78-af786b6838e6">
      <UserInfo>
        <DisplayName/>
        <AccountId xsi:nil="true"/>
        <AccountType/>
      </UserInfo>
    </UltimAprovador>
    <Data_x0020_aprovació xmlns="541530b8-4172-4906-a148-91cf5f5b4e4f" xsi:nil="true"/>
    <Centre_x0020_CSI xmlns="541530b8-4172-4906-a148-91cf5f5b4e4f" xsi:nil="true"/>
    <Divisió xmlns="541530b8-4172-4906-a148-91cf5f5b4e4f">3</Divisió>
    <Proc_x00e9_s xmlns="5ce3c61e-7e49-4f7e-ad78-af786b6838e6">121</Proc_x00e9_s>
    <Centre1 xmlns="541530b8-4172-4906-a148-91cf5f5b4e4f" xsi:nil="true"/>
    <Codi xmlns="541530b8-4172-4906-a148-91cf5f5b4e4f">COM-IM-001</Codi>
    <Procés_x0020_copia xmlns="541530b8-4172-4906-a148-91cf5f5b4e4f">121</Procés_x0020_copia>
    <Tipus_x0020_document xmlns="541530b8-4172-4906-a148-91cf5f5b4e4f">3</Tipus_x0020_document>
  </documentManagement>
</p:properties>
</file>

<file path=customXml/itemProps1.xml><?xml version="1.0" encoding="utf-8"?>
<ds:datastoreItem xmlns:ds="http://schemas.openxmlformats.org/officeDocument/2006/customXml" ds:itemID="{502F7A1F-408F-42E4-B996-329AAF97EA51}">
  <ds:schemaRefs>
    <ds:schemaRef ds:uri="http://schemas.microsoft.com/sharepoint/v3/contenttype/forms"/>
  </ds:schemaRefs>
</ds:datastoreItem>
</file>

<file path=customXml/itemProps2.xml><?xml version="1.0" encoding="utf-8"?>
<ds:datastoreItem xmlns:ds="http://schemas.openxmlformats.org/officeDocument/2006/customXml" ds:itemID="{508ED25C-5E60-493E-A3A0-63E60128AF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1530b8-4172-4906-a148-91cf5f5b4e4f"/>
    <ds:schemaRef ds:uri="5ce3c61e-7e49-4f7e-ad78-af786b6838e6"/>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19246C-73D0-489A-AF6E-410F02576826}">
  <ds:schemaRefs>
    <ds:schemaRef ds:uri="http://purl.org/dc/elements/1.1/"/>
    <ds:schemaRef ds:uri="http://schemas.microsoft.com/office/2006/documentManagement/types"/>
    <ds:schemaRef ds:uri="http://www.w3.org/XML/1998/namespace"/>
    <ds:schemaRef ds:uri="http://schemas.microsoft.com/sharepoint/v3/fields"/>
    <ds:schemaRef ds:uri="5ce3c61e-7e49-4f7e-ad78-af786b6838e6"/>
    <ds:schemaRef ds:uri="http://schemas.microsoft.com/office/2006/metadata/properties"/>
    <ds:schemaRef ds:uri="http://schemas.microsoft.com/office/infopath/2007/PartnerControls"/>
    <ds:schemaRef ds:uri="http://schemas.openxmlformats.org/package/2006/metadata/core-properties"/>
    <ds:schemaRef ds:uri="541530b8-4172-4906-a148-91cf5f5b4e4f"/>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Guia educativa-informativa-cat</Template>
  <TotalTime>0</TotalTime>
  <Words>888</Words>
  <Application>Microsoft Office PowerPoint</Application>
  <PresentationFormat>Personalizado</PresentationFormat>
  <Paragraphs>92</Paragraphs>
  <Slides>2</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 Light</vt:lpstr>
      <vt:lpstr>Constantia</vt:lpstr>
      <vt:lpstr>Montserrat</vt:lpstr>
      <vt:lpstr>1_triptico</vt:lpstr>
      <vt:lpstr>Jornada d’atenció urgent al pacient geriàtric: reptes i estratègies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2020-11-04T07:08:39Z</dcterms:created>
  <dcterms:modified xsi:type="dcterms:W3CDTF">2025-09-12T12:55:53Z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0x010100995AC4CED0BA154C9D0AD19D21D705CE00DCD0C47C93222042A9A44EE051395B64</vt:lpwstr>
  </property>
  <property fmtid="{D5CDD505-2E9C-101B-9397-08002B2CF9AE}" pid="3" name="WorkflowChangePath">
    <vt:lpwstr>cb61f45e-439a-46c7-8349-37daaa40c5c2,5;</vt:lpwstr>
  </property>
</Properties>
</file>