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sldIdLst>
    <p:sldId id="256" r:id="rId2"/>
    <p:sldId id="257" r:id="rId3"/>
    <p:sldId id="258" r:id="rId4"/>
  </p:sldIdLst>
  <p:sldSz cx="10693400" cy="7562850"/>
  <p:notesSz cx="9906000" cy="6794500"/>
  <p:defaultTextStyle>
    <a:defPPr>
      <a:defRPr lang="ca-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A5D00"/>
    <a:srgbClr val="C89800"/>
    <a:srgbClr val="C5C5C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4945" autoAdjust="0"/>
    <p:restoredTop sz="93227" autoAdjust="0"/>
  </p:normalViewPr>
  <p:slideViewPr>
    <p:cSldViewPr>
      <p:cViewPr varScale="1">
        <p:scale>
          <a:sx n="96" d="100"/>
          <a:sy n="96" d="100"/>
        </p:scale>
        <p:origin x="2250" y="-162"/>
      </p:cViewPr>
      <p:guideLst>
        <p:guide orient="horz" pos="2880"/>
        <p:guide pos="216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4292600" cy="341313"/>
          </a:xfrm>
          <a:prstGeom prst="rect">
            <a:avLst/>
          </a:prstGeom>
        </p:spPr>
        <p:txBody>
          <a:bodyPr vert="horz" lIns="91440" tIns="45720" rIns="91440" bIns="45720" rtlCol="0"/>
          <a:lstStyle>
            <a:lvl1pPr algn="l">
              <a:defRPr sz="1200"/>
            </a:lvl1pPr>
          </a:lstStyle>
          <a:p>
            <a:endParaRPr lang="ca-ES"/>
          </a:p>
        </p:txBody>
      </p:sp>
      <p:sp>
        <p:nvSpPr>
          <p:cNvPr id="3" name="Marcador de fecha 2"/>
          <p:cNvSpPr>
            <a:spLocks noGrp="1"/>
          </p:cNvSpPr>
          <p:nvPr>
            <p:ph type="dt" idx="1"/>
          </p:nvPr>
        </p:nvSpPr>
        <p:spPr>
          <a:xfrm>
            <a:off x="5611813" y="0"/>
            <a:ext cx="4292600" cy="341313"/>
          </a:xfrm>
          <a:prstGeom prst="rect">
            <a:avLst/>
          </a:prstGeom>
        </p:spPr>
        <p:txBody>
          <a:bodyPr vert="horz" lIns="91440" tIns="45720" rIns="91440" bIns="45720" rtlCol="0"/>
          <a:lstStyle>
            <a:lvl1pPr algn="r">
              <a:defRPr sz="1200"/>
            </a:lvl1pPr>
          </a:lstStyle>
          <a:p>
            <a:fld id="{D5F7D1AF-B4B5-460A-8AE0-5D3BDB3F1FAE}" type="datetimeFigureOut">
              <a:rPr lang="ca-ES" smtClean="0"/>
              <a:t>2/12/2025</a:t>
            </a:fld>
            <a:endParaRPr lang="ca-ES"/>
          </a:p>
        </p:txBody>
      </p:sp>
      <p:sp>
        <p:nvSpPr>
          <p:cNvPr id="4" name="Marcador de imagen de diapositiva 3"/>
          <p:cNvSpPr>
            <a:spLocks noGrp="1" noRot="1" noChangeAspect="1"/>
          </p:cNvSpPr>
          <p:nvPr>
            <p:ph type="sldImg" idx="2"/>
          </p:nvPr>
        </p:nvSpPr>
        <p:spPr>
          <a:xfrm>
            <a:off x="3330575" y="849313"/>
            <a:ext cx="3244850" cy="2293937"/>
          </a:xfrm>
          <a:prstGeom prst="rect">
            <a:avLst/>
          </a:prstGeom>
          <a:noFill/>
          <a:ln w="12700">
            <a:solidFill>
              <a:prstClr val="black"/>
            </a:solidFill>
          </a:ln>
        </p:spPr>
        <p:txBody>
          <a:bodyPr vert="horz" lIns="91440" tIns="45720" rIns="91440" bIns="45720" rtlCol="0" anchor="ctr"/>
          <a:lstStyle/>
          <a:p>
            <a:endParaRPr lang="ca-ES"/>
          </a:p>
        </p:txBody>
      </p:sp>
      <p:sp>
        <p:nvSpPr>
          <p:cNvPr id="5" name="Marcador de notas 4"/>
          <p:cNvSpPr>
            <a:spLocks noGrp="1"/>
          </p:cNvSpPr>
          <p:nvPr>
            <p:ph type="body" sz="quarter" idx="3"/>
          </p:nvPr>
        </p:nvSpPr>
        <p:spPr>
          <a:xfrm>
            <a:off x="990600" y="3270250"/>
            <a:ext cx="7924800" cy="2674938"/>
          </a:xfrm>
          <a:prstGeom prst="rect">
            <a:avLst/>
          </a:prstGeom>
        </p:spPr>
        <p:txBody>
          <a:bodyPr vert="horz" lIns="91440" tIns="45720" rIns="91440" bIns="45720" rtlCol="0"/>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ca-ES"/>
          </a:p>
        </p:txBody>
      </p:sp>
      <p:sp>
        <p:nvSpPr>
          <p:cNvPr id="6" name="Marcador de pie de página 5"/>
          <p:cNvSpPr>
            <a:spLocks noGrp="1"/>
          </p:cNvSpPr>
          <p:nvPr>
            <p:ph type="ftr" sz="quarter" idx="4"/>
          </p:nvPr>
        </p:nvSpPr>
        <p:spPr>
          <a:xfrm>
            <a:off x="0" y="6453188"/>
            <a:ext cx="4292600" cy="341312"/>
          </a:xfrm>
          <a:prstGeom prst="rect">
            <a:avLst/>
          </a:prstGeom>
        </p:spPr>
        <p:txBody>
          <a:bodyPr vert="horz" lIns="91440" tIns="45720" rIns="91440" bIns="45720" rtlCol="0" anchor="b"/>
          <a:lstStyle>
            <a:lvl1pPr algn="l">
              <a:defRPr sz="1200"/>
            </a:lvl1pPr>
          </a:lstStyle>
          <a:p>
            <a:endParaRPr lang="ca-ES"/>
          </a:p>
        </p:txBody>
      </p:sp>
      <p:sp>
        <p:nvSpPr>
          <p:cNvPr id="7" name="Marcador de número de diapositiva 6"/>
          <p:cNvSpPr>
            <a:spLocks noGrp="1"/>
          </p:cNvSpPr>
          <p:nvPr>
            <p:ph type="sldNum" sz="quarter" idx="5"/>
          </p:nvPr>
        </p:nvSpPr>
        <p:spPr>
          <a:xfrm>
            <a:off x="5611813" y="6453188"/>
            <a:ext cx="4292600" cy="341312"/>
          </a:xfrm>
          <a:prstGeom prst="rect">
            <a:avLst/>
          </a:prstGeom>
        </p:spPr>
        <p:txBody>
          <a:bodyPr vert="horz" lIns="91440" tIns="45720" rIns="91440" bIns="45720" rtlCol="0" anchor="b"/>
          <a:lstStyle>
            <a:lvl1pPr algn="r">
              <a:defRPr sz="1200"/>
            </a:lvl1pPr>
          </a:lstStyle>
          <a:p>
            <a:fld id="{7201FBCB-8509-4457-A1F7-F5C7AF935C3A}" type="slidenum">
              <a:rPr lang="ca-ES" smtClean="0"/>
              <a:t>‹Nº›</a:t>
            </a:fld>
            <a:endParaRPr lang="ca-ES"/>
          </a:p>
        </p:txBody>
      </p:sp>
    </p:spTree>
    <p:extLst>
      <p:ext uri="{BB962C8B-B14F-4D97-AF65-F5344CB8AC3E}">
        <p14:creationId xmlns:p14="http://schemas.microsoft.com/office/powerpoint/2010/main" val="13190598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ca-ES" dirty="0"/>
          </a:p>
        </p:txBody>
      </p:sp>
      <p:sp>
        <p:nvSpPr>
          <p:cNvPr id="4" name="Marcador de número de diapositiva 3"/>
          <p:cNvSpPr>
            <a:spLocks noGrp="1"/>
          </p:cNvSpPr>
          <p:nvPr>
            <p:ph type="sldNum" sz="quarter" idx="10"/>
          </p:nvPr>
        </p:nvSpPr>
        <p:spPr/>
        <p:txBody>
          <a:bodyPr/>
          <a:lstStyle/>
          <a:p>
            <a:fld id="{7201FBCB-8509-4457-A1F7-F5C7AF935C3A}" type="slidenum">
              <a:rPr lang="ca-ES" smtClean="0"/>
              <a:t>1</a:t>
            </a:fld>
            <a:endParaRPr lang="ca-ES"/>
          </a:p>
        </p:txBody>
      </p:sp>
    </p:spTree>
    <p:extLst>
      <p:ext uri="{BB962C8B-B14F-4D97-AF65-F5344CB8AC3E}">
        <p14:creationId xmlns:p14="http://schemas.microsoft.com/office/powerpoint/2010/main" val="10780578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ca-ES" dirty="0"/>
          </a:p>
        </p:txBody>
      </p:sp>
      <p:sp>
        <p:nvSpPr>
          <p:cNvPr id="4" name="Marcador de número de diapositiva 3"/>
          <p:cNvSpPr>
            <a:spLocks noGrp="1"/>
          </p:cNvSpPr>
          <p:nvPr>
            <p:ph type="sldNum" sz="quarter" idx="10"/>
          </p:nvPr>
        </p:nvSpPr>
        <p:spPr/>
        <p:txBody>
          <a:bodyPr/>
          <a:lstStyle/>
          <a:p>
            <a:fld id="{7201FBCB-8509-4457-A1F7-F5C7AF935C3A}" type="slidenum">
              <a:rPr lang="ca-ES" smtClean="0"/>
              <a:t>2</a:t>
            </a:fld>
            <a:endParaRPr lang="ca-ES"/>
          </a:p>
        </p:txBody>
      </p:sp>
    </p:spTree>
    <p:extLst>
      <p:ext uri="{BB962C8B-B14F-4D97-AF65-F5344CB8AC3E}">
        <p14:creationId xmlns:p14="http://schemas.microsoft.com/office/powerpoint/2010/main" val="30124825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802481" y="2344483"/>
            <a:ext cx="9094788" cy="158819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604962" y="4235196"/>
            <a:ext cx="7489825" cy="189071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534987" y="1739455"/>
            <a:ext cx="4654391" cy="4991481"/>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510371" y="1739455"/>
            <a:ext cx="4654391" cy="4991481"/>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3525011" y="0"/>
            <a:ext cx="6350" cy="7560945"/>
          </a:xfrm>
          <a:custGeom>
            <a:avLst/>
            <a:gdLst/>
            <a:ahLst/>
            <a:cxnLst/>
            <a:rect l="l" t="t" r="r" b="b"/>
            <a:pathLst>
              <a:path w="6350" h="7560945">
                <a:moveTo>
                  <a:pt x="6096" y="0"/>
                </a:moveTo>
                <a:lnTo>
                  <a:pt x="0" y="0"/>
                </a:lnTo>
                <a:lnTo>
                  <a:pt x="0" y="7560561"/>
                </a:lnTo>
                <a:lnTo>
                  <a:pt x="6096" y="7560561"/>
                </a:lnTo>
                <a:lnTo>
                  <a:pt x="6096" y="0"/>
                </a:lnTo>
                <a:close/>
              </a:path>
            </a:pathLst>
          </a:custGeom>
          <a:solidFill>
            <a:srgbClr val="C7C7C7"/>
          </a:solidFill>
        </p:spPr>
        <p:txBody>
          <a:bodyPr wrap="square" lIns="0" tIns="0" rIns="0" bIns="0" rtlCol="0"/>
          <a:lstStyle/>
          <a:p>
            <a:endParaRPr/>
          </a:p>
        </p:txBody>
      </p:sp>
      <p:sp>
        <p:nvSpPr>
          <p:cNvPr id="17" name="bg object 17"/>
          <p:cNvSpPr/>
          <p:nvPr/>
        </p:nvSpPr>
        <p:spPr>
          <a:xfrm>
            <a:off x="7161276" y="0"/>
            <a:ext cx="6350" cy="7560945"/>
          </a:xfrm>
          <a:custGeom>
            <a:avLst/>
            <a:gdLst/>
            <a:ahLst/>
            <a:cxnLst/>
            <a:rect l="l" t="t" r="r" b="b"/>
            <a:pathLst>
              <a:path w="6350" h="7560945">
                <a:moveTo>
                  <a:pt x="6096" y="0"/>
                </a:moveTo>
                <a:lnTo>
                  <a:pt x="0" y="0"/>
                </a:lnTo>
                <a:lnTo>
                  <a:pt x="0" y="7560561"/>
                </a:lnTo>
                <a:lnTo>
                  <a:pt x="6096" y="7560561"/>
                </a:lnTo>
                <a:lnTo>
                  <a:pt x="6096" y="0"/>
                </a:lnTo>
                <a:close/>
              </a:path>
            </a:pathLst>
          </a:custGeom>
          <a:solidFill>
            <a:srgbClr val="C7C7C7"/>
          </a:solidFill>
        </p:spPr>
        <p:txBody>
          <a:bodyPr wrap="square" lIns="0" tIns="0" rIns="0" bIns="0" rtlCol="0"/>
          <a:lstStyle/>
          <a:p>
            <a:endParaRPr/>
          </a:p>
        </p:txBody>
      </p:sp>
      <p:sp>
        <p:nvSpPr>
          <p:cNvPr id="2" name="Holder 2"/>
          <p:cNvSpPr>
            <a:spLocks noGrp="1"/>
          </p:cNvSpPr>
          <p:nvPr>
            <p:ph type="title"/>
          </p:nvPr>
        </p:nvSpPr>
        <p:spPr>
          <a:xfrm>
            <a:off x="534987" y="302514"/>
            <a:ext cx="9629775" cy="1210056"/>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534987" y="1739455"/>
            <a:ext cx="9629775" cy="4991481"/>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3637915" y="7033450"/>
            <a:ext cx="3423920" cy="378142"/>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534987" y="7033450"/>
            <a:ext cx="2460942" cy="378142"/>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12/2/2025</a:t>
            </a:fld>
            <a:endParaRPr lang="en-US"/>
          </a:p>
        </p:txBody>
      </p:sp>
      <p:sp>
        <p:nvSpPr>
          <p:cNvPr id="6" name="Holder 6"/>
          <p:cNvSpPr>
            <a:spLocks noGrp="1"/>
          </p:cNvSpPr>
          <p:nvPr>
            <p:ph type="sldNum" sz="quarter" idx="7"/>
          </p:nvPr>
        </p:nvSpPr>
        <p:spPr>
          <a:xfrm>
            <a:off x="7703820" y="7033450"/>
            <a:ext cx="2460942" cy="378142"/>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‹Nº›</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jpeg"/><Relationship Id="rId13" Type="http://schemas.openxmlformats.org/officeDocument/2006/relationships/image" Target="../media/image8.png"/><Relationship Id="rId3" Type="http://schemas.openxmlformats.org/officeDocument/2006/relationships/image" Target="../media/image1.png"/><Relationship Id="rId7" Type="http://schemas.microsoft.com/office/2007/relationships/hdphoto" Target="../media/hdphoto1.wdp"/><Relationship Id="rId12"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image" Target="../media/image2.png"/><Relationship Id="rId11" Type="http://schemas.openxmlformats.org/officeDocument/2006/relationships/image" Target="../media/image6.png"/><Relationship Id="rId5" Type="http://schemas.openxmlformats.org/officeDocument/2006/relationships/hyperlink" Target="https://assistentsactes.salut.gencat.cat/actes/303/formulari" TargetMode="External"/><Relationship Id="rId15" Type="http://schemas.openxmlformats.org/officeDocument/2006/relationships/image" Target="../media/image10.png"/><Relationship Id="rId10" Type="http://schemas.openxmlformats.org/officeDocument/2006/relationships/image" Target="../media/image5.png"/><Relationship Id="rId4" Type="http://schemas.openxmlformats.org/officeDocument/2006/relationships/hyperlink" Target="mailto:mariajesus.morodo@sanitatintegral.org" TargetMode="External"/><Relationship Id="rId9" Type="http://schemas.openxmlformats.org/officeDocument/2006/relationships/image" Target="../media/image4.jpeg"/><Relationship Id="rId14" Type="http://schemas.openxmlformats.org/officeDocument/2006/relationships/image" Target="../media/image9.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3" cstate="print"/>
          <a:stretch>
            <a:fillRect/>
          </a:stretch>
        </p:blipFill>
        <p:spPr>
          <a:xfrm>
            <a:off x="7595616" y="411480"/>
            <a:ext cx="2654517" cy="329183"/>
          </a:xfrm>
          <a:prstGeom prst="rect">
            <a:avLst/>
          </a:prstGeom>
        </p:spPr>
      </p:pic>
      <p:sp>
        <p:nvSpPr>
          <p:cNvPr id="5" name="object 5"/>
          <p:cNvSpPr txBox="1"/>
          <p:nvPr/>
        </p:nvSpPr>
        <p:spPr>
          <a:xfrm>
            <a:off x="3770932" y="319788"/>
            <a:ext cx="3247287" cy="718144"/>
          </a:xfrm>
          <a:prstGeom prst="rect">
            <a:avLst/>
          </a:prstGeom>
        </p:spPr>
        <p:txBody>
          <a:bodyPr vert="horz" wrap="square" lIns="0" tIns="27939" rIns="0" bIns="0" rtlCol="0">
            <a:spAutoFit/>
          </a:bodyPr>
          <a:lstStyle/>
          <a:p>
            <a:pPr marL="12700">
              <a:lnSpc>
                <a:spcPct val="100000"/>
              </a:lnSpc>
              <a:spcBef>
                <a:spcPts val="219"/>
              </a:spcBef>
            </a:pPr>
            <a:r>
              <a:rPr lang="ca-ES" sz="1200" b="1" dirty="0">
                <a:solidFill>
                  <a:srgbClr val="0070C0"/>
                </a:solidFill>
                <a:latin typeface="Californian FB" panose="0207040306080B030204" pitchFamily="18" charset="0"/>
                <a:cs typeface="Arial"/>
              </a:rPr>
              <a:t>ORGANITZA</a:t>
            </a:r>
            <a:endParaRPr lang="ca-ES" sz="1200" dirty="0">
              <a:solidFill>
                <a:srgbClr val="0070C0"/>
              </a:solidFill>
              <a:latin typeface="Californian FB" panose="0207040306080B030204" pitchFamily="18" charset="0"/>
              <a:cs typeface="Arial"/>
            </a:endParaRPr>
          </a:p>
          <a:p>
            <a:pPr marL="12700" marR="5080" algn="just">
              <a:lnSpc>
                <a:spcPct val="100000"/>
              </a:lnSpc>
              <a:spcBef>
                <a:spcPts val="95"/>
              </a:spcBef>
            </a:pPr>
            <a:r>
              <a:rPr lang="ca-ES" sz="1200" i="1" dirty="0">
                <a:latin typeface="Californian FB" panose="0207040306080B030204" pitchFamily="18" charset="0"/>
                <a:cs typeface="Arial MT"/>
              </a:rPr>
              <a:t>Servei de Medicina Interna </a:t>
            </a:r>
            <a:r>
              <a:rPr lang="ca-ES" sz="1000" spc="-5" dirty="0">
                <a:latin typeface="Bookman Old Style" panose="02050604050505020204" pitchFamily="18" charset="0"/>
                <a:cs typeface="Arial MT"/>
              </a:rPr>
              <a:t>del Complex Hospitalari Universitari </a:t>
            </a:r>
            <a:r>
              <a:rPr lang="ca-ES" sz="1000" dirty="0">
                <a:latin typeface="Bookman Old Style" panose="02050604050505020204" pitchFamily="18" charset="0"/>
                <a:cs typeface="Arial MT"/>
              </a:rPr>
              <a:t>Moisés </a:t>
            </a:r>
            <a:r>
              <a:rPr lang="ca-ES" sz="1000" dirty="0" err="1">
                <a:latin typeface="Bookman Old Style" panose="02050604050505020204" pitchFamily="18" charset="0"/>
                <a:cs typeface="Arial MT"/>
              </a:rPr>
              <a:t>Broggi</a:t>
            </a:r>
            <a:r>
              <a:rPr lang="ca-ES" sz="1000" dirty="0">
                <a:latin typeface="Bookman Old Style" panose="02050604050505020204" pitchFamily="18" charset="0"/>
                <a:cs typeface="Arial MT"/>
              </a:rPr>
              <a:t> (CHUMB) </a:t>
            </a:r>
            <a:r>
              <a:rPr lang="ca-ES" sz="1000" spc="-5" dirty="0">
                <a:latin typeface="Bookman Old Style" panose="02050604050505020204" pitchFamily="18" charset="0"/>
                <a:cs typeface="Arial MT"/>
              </a:rPr>
              <a:t>amb</a:t>
            </a:r>
            <a:r>
              <a:rPr lang="ca-ES" sz="1000" dirty="0">
                <a:latin typeface="Bookman Old Style" panose="02050604050505020204" pitchFamily="18" charset="0"/>
                <a:cs typeface="Arial MT"/>
              </a:rPr>
              <a:t> </a:t>
            </a:r>
            <a:r>
              <a:rPr lang="ca-ES" sz="1000" spc="-5" dirty="0">
                <a:latin typeface="Bookman Old Style" panose="02050604050505020204" pitchFamily="18" charset="0"/>
                <a:cs typeface="Arial MT"/>
              </a:rPr>
              <a:t>la</a:t>
            </a:r>
            <a:r>
              <a:rPr lang="ca-ES" sz="1000" dirty="0">
                <a:latin typeface="Bookman Old Style" panose="02050604050505020204" pitchFamily="18" charset="0"/>
                <a:cs typeface="Arial MT"/>
              </a:rPr>
              <a:t> </a:t>
            </a:r>
            <a:r>
              <a:rPr lang="ca-ES" sz="1000" spc="-5" dirty="0">
                <a:latin typeface="Bookman Old Style" panose="02050604050505020204" pitchFamily="18" charset="0"/>
                <a:cs typeface="Arial MT"/>
              </a:rPr>
              <a:t>col·laboració d’altres especialitats mèdiques</a:t>
            </a:r>
          </a:p>
        </p:txBody>
      </p:sp>
      <p:sp>
        <p:nvSpPr>
          <p:cNvPr id="7" name="object 7"/>
          <p:cNvSpPr txBox="1"/>
          <p:nvPr/>
        </p:nvSpPr>
        <p:spPr>
          <a:xfrm>
            <a:off x="7408176" y="3401613"/>
            <a:ext cx="3048764" cy="1628651"/>
          </a:xfrm>
          <a:prstGeom prst="rect">
            <a:avLst/>
          </a:prstGeom>
          <a:ln>
            <a:solidFill>
              <a:schemeClr val="accent1"/>
            </a:solidFill>
          </a:ln>
        </p:spPr>
        <p:txBody>
          <a:bodyPr vert="horz" wrap="square" lIns="0" tIns="12700" rIns="0" bIns="0" rtlCol="0">
            <a:spAutoFit/>
          </a:bodyPr>
          <a:lstStyle/>
          <a:p>
            <a:pPr algn="ctr">
              <a:lnSpc>
                <a:spcPct val="100000"/>
              </a:lnSpc>
            </a:pPr>
            <a:endParaRPr lang="ca-ES" sz="1100" dirty="0">
              <a:latin typeface="Californian FB" panose="0207040306080B030204" pitchFamily="18" charset="0"/>
              <a:cs typeface="Arial" panose="020B0604020202020204" pitchFamily="34" charset="0"/>
            </a:endParaRPr>
          </a:p>
          <a:p>
            <a:pPr algn="ctr">
              <a:lnSpc>
                <a:spcPct val="100000"/>
              </a:lnSpc>
            </a:pPr>
            <a:r>
              <a:rPr lang="ca-ES" sz="1100" dirty="0">
                <a:latin typeface="Californian FB" panose="0207040306080B030204" pitchFamily="18" charset="0"/>
                <a:cs typeface="Arial" panose="020B0604020202020204" pitchFamily="34" charset="0"/>
              </a:rPr>
              <a:t>Del 29 de gener del 2026 </a:t>
            </a:r>
          </a:p>
          <a:p>
            <a:pPr algn="ctr">
              <a:lnSpc>
                <a:spcPct val="100000"/>
              </a:lnSpc>
            </a:pPr>
            <a:r>
              <a:rPr lang="ca-ES" sz="1100" dirty="0">
                <a:latin typeface="Californian FB" panose="0207040306080B030204" pitchFamily="18" charset="0"/>
                <a:cs typeface="Arial" panose="020B0604020202020204" pitchFamily="34" charset="0"/>
              </a:rPr>
              <a:t>Al 10 de desembre del 2026 </a:t>
            </a:r>
          </a:p>
          <a:p>
            <a:pPr algn="ctr">
              <a:lnSpc>
                <a:spcPct val="100000"/>
              </a:lnSpc>
            </a:pPr>
            <a:r>
              <a:rPr lang="ca-ES" sz="1100" dirty="0">
                <a:latin typeface="Californian FB" panose="0207040306080B030204" pitchFamily="18" charset="0"/>
                <a:cs typeface="Arial" panose="020B0604020202020204" pitchFamily="34" charset="0"/>
              </a:rPr>
              <a:t>de 8:15 a 9:00h </a:t>
            </a:r>
          </a:p>
          <a:p>
            <a:pPr algn="ctr">
              <a:lnSpc>
                <a:spcPct val="100000"/>
              </a:lnSpc>
            </a:pPr>
            <a:r>
              <a:rPr lang="ca-ES" sz="1100" dirty="0">
                <a:latin typeface="Californian FB" panose="0207040306080B030204" pitchFamily="18" charset="0"/>
                <a:cs typeface="Arial" panose="020B0604020202020204" pitchFamily="34" charset="0"/>
              </a:rPr>
              <a:t>(Segons programa)</a:t>
            </a:r>
            <a:endParaRPr lang="ca-ES" sz="1100" dirty="0">
              <a:latin typeface="Californian FB" panose="0207040306080B030204" pitchFamily="18" charset="0"/>
            </a:endParaRPr>
          </a:p>
          <a:p>
            <a:pPr algn="ctr"/>
            <a:endParaRPr lang="ca-ES" sz="1200" dirty="0">
              <a:latin typeface="Californian FB" panose="0207040306080B030204" pitchFamily="18" charset="0"/>
              <a:ea typeface="Calibri" panose="020F0502020204030204" pitchFamily="34" charset="0"/>
              <a:cs typeface="Martel" panose="00000500000000000000" pitchFamily="2" charset="0"/>
            </a:endParaRPr>
          </a:p>
          <a:p>
            <a:pPr algn="ctr"/>
            <a:r>
              <a:rPr lang="ca-ES" sz="1200" i="1" dirty="0">
                <a:latin typeface="Californian FB" panose="0207040306080B030204" pitchFamily="18" charset="0"/>
                <a:ea typeface="Calibri" panose="020F0502020204030204" pitchFamily="34" charset="0"/>
                <a:cs typeface="Martel" panose="00000500000000000000" pitchFamily="2" charset="0"/>
              </a:rPr>
              <a:t>Modalitat del curs presencial i </a:t>
            </a:r>
          </a:p>
          <a:p>
            <a:pPr algn="ctr"/>
            <a:r>
              <a:rPr lang="ca-ES" sz="1200" i="1" dirty="0">
                <a:latin typeface="Californian FB" panose="0207040306080B030204" pitchFamily="18" charset="0"/>
                <a:ea typeface="Calibri" panose="020F0502020204030204" pitchFamily="34" charset="0"/>
                <a:cs typeface="Martel" panose="00000500000000000000" pitchFamily="2" charset="0"/>
              </a:rPr>
              <a:t>a través d’entorn virtual amb connexió sincrònica </a:t>
            </a:r>
            <a:endParaRPr lang="ca-ES" sz="1200" i="1" dirty="0">
              <a:latin typeface="Californian FB" panose="0207040306080B030204" pitchFamily="18" charset="0"/>
            </a:endParaRPr>
          </a:p>
          <a:p>
            <a:pPr algn="ctr">
              <a:lnSpc>
                <a:spcPct val="100000"/>
              </a:lnSpc>
            </a:pPr>
            <a:endParaRPr sz="1400" dirty="0">
              <a:latin typeface="Bookman Old Style" panose="02050604050505020204" pitchFamily="18" charset="0"/>
              <a:cs typeface="Arial"/>
            </a:endParaRPr>
          </a:p>
        </p:txBody>
      </p:sp>
      <p:sp>
        <p:nvSpPr>
          <p:cNvPr id="10" name="object 10"/>
          <p:cNvSpPr txBox="1"/>
          <p:nvPr/>
        </p:nvSpPr>
        <p:spPr>
          <a:xfrm>
            <a:off x="214505" y="319788"/>
            <a:ext cx="3120922" cy="1211229"/>
          </a:xfrm>
          <a:prstGeom prst="rect">
            <a:avLst/>
          </a:prstGeom>
        </p:spPr>
        <p:txBody>
          <a:bodyPr vert="horz" wrap="square" lIns="0" tIns="33655" rIns="0" bIns="0" rtlCol="0">
            <a:spAutoFit/>
          </a:bodyPr>
          <a:lstStyle/>
          <a:p>
            <a:pPr marL="12700">
              <a:lnSpc>
                <a:spcPct val="100000"/>
              </a:lnSpc>
              <a:spcBef>
                <a:spcPts val="265"/>
              </a:spcBef>
            </a:pPr>
            <a:r>
              <a:rPr lang="ca-ES" sz="1200" b="1" spc="-5" dirty="0">
                <a:solidFill>
                  <a:srgbClr val="0070C0"/>
                </a:solidFill>
                <a:latin typeface="Californian FB" panose="0207040306080B030204" pitchFamily="18" charset="0"/>
                <a:cs typeface="Arial"/>
              </a:rPr>
              <a:t>SEU </a:t>
            </a:r>
          </a:p>
          <a:p>
            <a:pPr marL="12700">
              <a:lnSpc>
                <a:spcPct val="100000"/>
              </a:lnSpc>
              <a:spcBef>
                <a:spcPts val="265"/>
              </a:spcBef>
            </a:pPr>
            <a:r>
              <a:rPr lang="ca-ES" sz="1000" dirty="0">
                <a:latin typeface="Bookman Old Style" panose="02050604050505020204" pitchFamily="18" charset="0"/>
                <a:cs typeface="Arial"/>
              </a:rPr>
              <a:t>Auditori de l’Hospital</a:t>
            </a:r>
            <a:r>
              <a:rPr lang="ca-ES" sz="1000" spc="-35" dirty="0">
                <a:latin typeface="Bookman Old Style" panose="02050604050505020204" pitchFamily="18" charset="0"/>
                <a:cs typeface="Arial"/>
              </a:rPr>
              <a:t> </a:t>
            </a:r>
            <a:r>
              <a:rPr lang="ca-ES" sz="1000" spc="-5" dirty="0">
                <a:latin typeface="Bookman Old Style" panose="02050604050505020204" pitchFamily="18" charset="0"/>
                <a:cs typeface="Arial"/>
              </a:rPr>
              <a:t>Universitari </a:t>
            </a:r>
          </a:p>
          <a:p>
            <a:pPr marL="12700">
              <a:lnSpc>
                <a:spcPct val="100000"/>
              </a:lnSpc>
              <a:spcBef>
                <a:spcPts val="265"/>
              </a:spcBef>
            </a:pPr>
            <a:r>
              <a:rPr lang="ca-ES" sz="1000" spc="-5" dirty="0">
                <a:latin typeface="Bookman Old Style" panose="02050604050505020204" pitchFamily="18" charset="0"/>
                <a:cs typeface="Arial"/>
              </a:rPr>
              <a:t>Sant</a:t>
            </a:r>
            <a:r>
              <a:rPr lang="ca-ES" sz="1000" spc="-10" dirty="0">
                <a:latin typeface="Bookman Old Style" panose="02050604050505020204" pitchFamily="18" charset="0"/>
                <a:cs typeface="Arial"/>
              </a:rPr>
              <a:t> </a:t>
            </a:r>
            <a:r>
              <a:rPr lang="ca-ES" sz="1000" spc="-5" dirty="0">
                <a:latin typeface="Bookman Old Style" panose="02050604050505020204" pitchFamily="18" charset="0"/>
                <a:cs typeface="Arial"/>
              </a:rPr>
              <a:t>Joan</a:t>
            </a:r>
            <a:r>
              <a:rPr lang="ca-ES" sz="1000" spc="-15" dirty="0">
                <a:latin typeface="Bookman Old Style" panose="02050604050505020204" pitchFamily="18" charset="0"/>
                <a:cs typeface="Arial"/>
              </a:rPr>
              <a:t> </a:t>
            </a:r>
            <a:r>
              <a:rPr lang="ca-ES" sz="1000" spc="-5" dirty="0">
                <a:latin typeface="Bookman Old Style" panose="02050604050505020204" pitchFamily="18" charset="0"/>
                <a:cs typeface="Arial"/>
              </a:rPr>
              <a:t>Despí Moisés </a:t>
            </a:r>
            <a:r>
              <a:rPr lang="ca-ES" sz="1000" spc="-5" dirty="0" err="1">
                <a:latin typeface="Bookman Old Style" panose="02050604050505020204" pitchFamily="18" charset="0"/>
                <a:cs typeface="Arial"/>
              </a:rPr>
              <a:t>Broggi</a:t>
            </a:r>
            <a:endParaRPr lang="ca-ES" sz="1000" dirty="0">
              <a:latin typeface="Bookman Old Style" panose="02050604050505020204" pitchFamily="18" charset="0"/>
              <a:cs typeface="Arial"/>
            </a:endParaRPr>
          </a:p>
          <a:p>
            <a:pPr marL="12700" algn="just">
              <a:lnSpc>
                <a:spcPct val="100000"/>
              </a:lnSpc>
              <a:spcBef>
                <a:spcPts val="265"/>
              </a:spcBef>
            </a:pPr>
            <a:r>
              <a:rPr lang="ca-ES" sz="1100" i="1" spc="-5" dirty="0">
                <a:latin typeface="Californian FB" panose="0207040306080B030204" pitchFamily="18" charset="0"/>
                <a:cs typeface="Arial MT"/>
              </a:rPr>
              <a:t>Planta 0 del centre – Porta Principal</a:t>
            </a:r>
            <a:endParaRPr lang="ca-ES" sz="1100" i="1" dirty="0">
              <a:latin typeface="Californian FB" panose="0207040306080B030204" pitchFamily="18" charset="0"/>
              <a:cs typeface="Arial MT"/>
            </a:endParaRPr>
          </a:p>
          <a:p>
            <a:pPr marL="12700" algn="just">
              <a:lnSpc>
                <a:spcPct val="100000"/>
              </a:lnSpc>
              <a:spcBef>
                <a:spcPts val="265"/>
              </a:spcBef>
            </a:pPr>
            <a:r>
              <a:rPr lang="ca-ES" sz="1000" spc="-5" dirty="0">
                <a:latin typeface="Bookman Old Style" panose="02050604050505020204" pitchFamily="18" charset="0"/>
                <a:cs typeface="Arial MT"/>
              </a:rPr>
              <a:t>Carrer</a:t>
            </a:r>
            <a:r>
              <a:rPr lang="ca-ES" sz="1000" dirty="0">
                <a:latin typeface="Bookman Old Style" panose="02050604050505020204" pitchFamily="18" charset="0"/>
                <a:cs typeface="Arial MT"/>
              </a:rPr>
              <a:t> </a:t>
            </a:r>
            <a:r>
              <a:rPr lang="ca-ES" sz="1100" i="1" dirty="0">
                <a:latin typeface="Californian FB" panose="0207040306080B030204" pitchFamily="18" charset="0"/>
                <a:cs typeface="Arial MT"/>
              </a:rPr>
              <a:t>Oriol Martorell</a:t>
            </a:r>
            <a:r>
              <a:rPr lang="ca-ES" sz="1000" spc="-5" dirty="0">
                <a:latin typeface="Bookman Old Style" panose="02050604050505020204" pitchFamily="18" charset="0"/>
                <a:cs typeface="Arial MT"/>
              </a:rPr>
              <a:t> 12 </a:t>
            </a:r>
          </a:p>
          <a:p>
            <a:pPr marL="12700" algn="just">
              <a:lnSpc>
                <a:spcPct val="100000"/>
              </a:lnSpc>
              <a:spcBef>
                <a:spcPts val="265"/>
              </a:spcBef>
            </a:pPr>
            <a:r>
              <a:rPr lang="ca-ES" sz="1000" spc="-5" dirty="0">
                <a:latin typeface="Bookman Old Style" panose="02050604050505020204" pitchFamily="18" charset="0"/>
                <a:cs typeface="Arial MT"/>
              </a:rPr>
              <a:t>08970 –</a:t>
            </a:r>
            <a:r>
              <a:rPr lang="ca-ES" sz="1000" spc="-25" dirty="0">
                <a:latin typeface="Bookman Old Style" panose="02050604050505020204" pitchFamily="18" charset="0"/>
                <a:cs typeface="Arial MT"/>
              </a:rPr>
              <a:t> </a:t>
            </a:r>
            <a:r>
              <a:rPr lang="ca-ES" sz="1000" spc="-5" dirty="0">
                <a:latin typeface="Bookman Old Style" panose="02050604050505020204" pitchFamily="18" charset="0"/>
                <a:cs typeface="Arial MT"/>
              </a:rPr>
              <a:t>Sant </a:t>
            </a:r>
            <a:r>
              <a:rPr lang="ca-ES" sz="1000" dirty="0">
                <a:latin typeface="Bookman Old Style" panose="02050604050505020204" pitchFamily="18" charset="0"/>
                <a:cs typeface="Arial MT"/>
              </a:rPr>
              <a:t>Joan</a:t>
            </a:r>
            <a:r>
              <a:rPr lang="ca-ES" sz="1000" spc="-5" dirty="0">
                <a:latin typeface="Bookman Old Style" panose="02050604050505020204" pitchFamily="18" charset="0"/>
                <a:cs typeface="Arial MT"/>
              </a:rPr>
              <a:t> </a:t>
            </a:r>
            <a:r>
              <a:rPr lang="ca-ES" sz="1000" dirty="0">
                <a:latin typeface="Bookman Old Style" panose="02050604050505020204" pitchFamily="18" charset="0"/>
                <a:cs typeface="Arial MT"/>
              </a:rPr>
              <a:t>Despí</a:t>
            </a:r>
          </a:p>
        </p:txBody>
      </p:sp>
      <p:sp>
        <p:nvSpPr>
          <p:cNvPr id="13" name="object 13"/>
          <p:cNvSpPr txBox="1"/>
          <p:nvPr/>
        </p:nvSpPr>
        <p:spPr>
          <a:xfrm>
            <a:off x="214505" y="6067425"/>
            <a:ext cx="3187838" cy="1032975"/>
          </a:xfrm>
          <a:prstGeom prst="rect">
            <a:avLst/>
          </a:prstGeom>
        </p:spPr>
        <p:txBody>
          <a:bodyPr vert="horz" wrap="square" lIns="0" tIns="62865" rIns="0" bIns="0" rtlCol="0">
            <a:spAutoFit/>
          </a:bodyPr>
          <a:lstStyle/>
          <a:p>
            <a:pPr marL="12700">
              <a:lnSpc>
                <a:spcPct val="100000"/>
              </a:lnSpc>
              <a:spcBef>
                <a:spcPts val="495"/>
              </a:spcBef>
            </a:pPr>
            <a:r>
              <a:rPr lang="es-ES" sz="1200" b="1" spc="-5" dirty="0">
                <a:solidFill>
                  <a:srgbClr val="0070C0"/>
                </a:solidFill>
                <a:latin typeface="Californian FB" panose="0207040306080B030204" pitchFamily="18" charset="0"/>
                <a:cs typeface="Arial"/>
              </a:rPr>
              <a:t>ACREDITACIÓ</a:t>
            </a:r>
            <a:endParaRPr sz="1200" dirty="0">
              <a:solidFill>
                <a:srgbClr val="0070C0"/>
              </a:solidFill>
              <a:latin typeface="Californian FB" panose="0207040306080B030204" pitchFamily="18" charset="0"/>
              <a:cs typeface="Arial"/>
            </a:endParaRPr>
          </a:p>
          <a:p>
            <a:pPr algn="just"/>
            <a:r>
              <a:rPr lang="ca-ES" sz="1000" dirty="0">
                <a:latin typeface="Bookman Old Style" panose="02050604050505020204" pitchFamily="18" charset="0"/>
              </a:rPr>
              <a:t>Sol·licitada l’acreditació de l’activitat formativa pel Consell Català de Formació Continuada de les Professions Sanitàries – </a:t>
            </a:r>
            <a:r>
              <a:rPr lang="ca-ES" sz="1000" dirty="0" err="1">
                <a:latin typeface="Bookman Old Style" panose="02050604050505020204" pitchFamily="18" charset="0"/>
              </a:rPr>
              <a:t>Comisión</a:t>
            </a:r>
            <a:r>
              <a:rPr lang="ca-ES" sz="1000" dirty="0">
                <a:latin typeface="Bookman Old Style" panose="02050604050505020204" pitchFamily="18" charset="0"/>
              </a:rPr>
              <a:t> de </a:t>
            </a:r>
            <a:r>
              <a:rPr lang="ca-ES" sz="1000" dirty="0" err="1">
                <a:latin typeface="Bookman Old Style" panose="02050604050505020204" pitchFamily="18" charset="0"/>
              </a:rPr>
              <a:t>Formación</a:t>
            </a:r>
            <a:r>
              <a:rPr lang="ca-ES" sz="1000" dirty="0">
                <a:latin typeface="Bookman Old Style" panose="02050604050505020204" pitchFamily="18" charset="0"/>
              </a:rPr>
              <a:t> Continuada del Sistema Nacional de Salud.</a:t>
            </a:r>
            <a:endParaRPr lang="es-ES" sz="1000" b="1" dirty="0">
              <a:latin typeface="Bookman Old Style" panose="02050604050505020204" pitchFamily="18" charset="0"/>
              <a:cs typeface="Arial"/>
            </a:endParaRPr>
          </a:p>
          <a:p>
            <a:pPr algn="just"/>
            <a:endParaRPr sz="1100" dirty="0">
              <a:latin typeface="Bookman Old Style" panose="02050604050505020204" pitchFamily="18" charset="0"/>
              <a:cs typeface="Arial"/>
            </a:endParaRPr>
          </a:p>
        </p:txBody>
      </p:sp>
      <p:sp>
        <p:nvSpPr>
          <p:cNvPr id="15" name="object 15"/>
          <p:cNvSpPr txBox="1"/>
          <p:nvPr/>
        </p:nvSpPr>
        <p:spPr>
          <a:xfrm>
            <a:off x="3791109" y="3466344"/>
            <a:ext cx="3247286" cy="941925"/>
          </a:xfrm>
          <a:prstGeom prst="rect">
            <a:avLst/>
          </a:prstGeom>
        </p:spPr>
        <p:txBody>
          <a:bodyPr vert="horz" wrap="square" lIns="0" tIns="13335" rIns="0" bIns="0" rtlCol="0">
            <a:spAutoFit/>
          </a:bodyPr>
          <a:lstStyle/>
          <a:p>
            <a:pPr marL="12700" marR="344805">
              <a:lnSpc>
                <a:spcPct val="100000"/>
              </a:lnSpc>
              <a:spcBef>
                <a:spcPts val="105"/>
              </a:spcBef>
            </a:pPr>
            <a:r>
              <a:rPr lang="es-ES" sz="1200" b="1" dirty="0">
                <a:solidFill>
                  <a:srgbClr val="0070C0"/>
                </a:solidFill>
                <a:latin typeface="Californian FB" panose="0207040306080B030204" pitchFamily="18" charset="0"/>
                <a:cs typeface="Arial"/>
              </a:rPr>
              <a:t>SECRETARIA CLÍNICA</a:t>
            </a:r>
          </a:p>
          <a:p>
            <a:pPr marL="12700" marR="344805" algn="just">
              <a:lnSpc>
                <a:spcPct val="100000"/>
              </a:lnSpc>
              <a:spcBef>
                <a:spcPts val="105"/>
              </a:spcBef>
            </a:pPr>
            <a:r>
              <a:rPr lang="es-ES" sz="1000" dirty="0">
                <a:solidFill>
                  <a:srgbClr val="000000"/>
                </a:solidFill>
                <a:latin typeface="Bookman Old Style" panose="02050604050505020204" pitchFamily="18" charset="0"/>
                <a:ea typeface="Calibri" panose="020F0502020204030204" pitchFamily="34" charset="0"/>
                <a:cs typeface="Martel" panose="00000500000000000000" pitchFamily="2" charset="0"/>
              </a:rPr>
              <a:t>Maria Jesús Morodo </a:t>
            </a:r>
            <a:r>
              <a:rPr sz="1000" dirty="0">
                <a:latin typeface="Bookman Old Style" panose="02050604050505020204" pitchFamily="18" charset="0"/>
                <a:cs typeface="Arial MT"/>
              </a:rPr>
              <a:t>93.553.12.00,</a:t>
            </a:r>
            <a:r>
              <a:rPr sz="1000" spc="-70" dirty="0">
                <a:latin typeface="Bookman Old Style" panose="02050604050505020204" pitchFamily="18" charset="0"/>
                <a:cs typeface="Arial MT"/>
              </a:rPr>
              <a:t> </a:t>
            </a:r>
            <a:r>
              <a:rPr sz="1000" spc="-5" dirty="0">
                <a:latin typeface="Bookman Old Style" panose="02050604050505020204" pitchFamily="18" charset="0"/>
                <a:cs typeface="Arial MT"/>
              </a:rPr>
              <a:t>ext.</a:t>
            </a:r>
            <a:r>
              <a:rPr sz="1000" spc="-35" dirty="0">
                <a:latin typeface="Bookman Old Style" panose="02050604050505020204" pitchFamily="18" charset="0"/>
                <a:cs typeface="Arial MT"/>
              </a:rPr>
              <a:t> </a:t>
            </a:r>
            <a:r>
              <a:rPr sz="1000" dirty="0">
                <a:latin typeface="Bookman Old Style" panose="02050604050505020204" pitchFamily="18" charset="0"/>
                <a:cs typeface="Arial MT"/>
              </a:rPr>
              <a:t>7</a:t>
            </a:r>
            <a:r>
              <a:rPr lang="es-ES" sz="1000" dirty="0">
                <a:latin typeface="Bookman Old Style" panose="02050604050505020204" pitchFamily="18" charset="0"/>
                <a:cs typeface="Arial MT"/>
              </a:rPr>
              <a:t>481</a:t>
            </a:r>
            <a:endParaRPr sz="1000" dirty="0">
              <a:latin typeface="Bookman Old Style" panose="02050604050505020204" pitchFamily="18" charset="0"/>
              <a:cs typeface="Arial MT"/>
            </a:endParaRPr>
          </a:p>
          <a:p>
            <a:pPr marL="12700" algn="just">
              <a:lnSpc>
                <a:spcPct val="100000"/>
              </a:lnSpc>
              <a:spcBef>
                <a:spcPts val="135"/>
              </a:spcBef>
            </a:pPr>
            <a:r>
              <a:rPr lang="es-ES" sz="1000" dirty="0">
                <a:latin typeface="Bookman Old Style" panose="02050604050505020204" pitchFamily="18" charset="0"/>
                <a:cs typeface="Arial MT"/>
              </a:rPr>
              <a:t>Mail: </a:t>
            </a:r>
            <a:r>
              <a:rPr lang="es-ES" sz="1100" dirty="0">
                <a:solidFill>
                  <a:srgbClr val="0070C0"/>
                </a:solidFill>
                <a:latin typeface="Bookman Old Style" panose="02050604050505020204" pitchFamily="18" charset="0"/>
                <a:cs typeface="Arial MT"/>
                <a:hlinkClick r:id="rId4"/>
              </a:rPr>
              <a:t>mariajesus.morodo@sanitatintegral.org</a:t>
            </a:r>
            <a:endParaRPr lang="es-ES" sz="1100" dirty="0">
              <a:solidFill>
                <a:srgbClr val="0070C0"/>
              </a:solidFill>
              <a:latin typeface="Bookman Old Style" panose="02050604050505020204" pitchFamily="18" charset="0"/>
              <a:cs typeface="Arial MT"/>
            </a:endParaRPr>
          </a:p>
          <a:p>
            <a:pPr marL="12700" algn="just">
              <a:lnSpc>
                <a:spcPct val="100000"/>
              </a:lnSpc>
              <a:spcBef>
                <a:spcPts val="135"/>
              </a:spcBef>
            </a:pPr>
            <a:endParaRPr lang="es-ES" sz="1100" dirty="0">
              <a:latin typeface="Californian FB" panose="0207040306080B030204" pitchFamily="18" charset="0"/>
              <a:cs typeface="Arial MT"/>
            </a:endParaRPr>
          </a:p>
          <a:p>
            <a:pPr marL="12700" algn="just">
              <a:lnSpc>
                <a:spcPct val="100000"/>
              </a:lnSpc>
              <a:spcBef>
                <a:spcPts val="135"/>
              </a:spcBef>
            </a:pPr>
            <a:endParaRPr sz="1100" dirty="0">
              <a:latin typeface="Californian FB" panose="0207040306080B030204" pitchFamily="18" charset="0"/>
              <a:cs typeface="Arial MT"/>
            </a:endParaRPr>
          </a:p>
        </p:txBody>
      </p:sp>
      <p:sp>
        <p:nvSpPr>
          <p:cNvPr id="16" name="object 16"/>
          <p:cNvSpPr txBox="1"/>
          <p:nvPr/>
        </p:nvSpPr>
        <p:spPr>
          <a:xfrm>
            <a:off x="3594100" y="4408269"/>
            <a:ext cx="3581400" cy="1265090"/>
          </a:xfrm>
          <a:prstGeom prst="rect">
            <a:avLst/>
          </a:prstGeom>
        </p:spPr>
        <p:txBody>
          <a:bodyPr vert="horz" wrap="square" lIns="0" tIns="33655" rIns="0" bIns="0" rtlCol="0">
            <a:spAutoFit/>
          </a:bodyPr>
          <a:lstStyle/>
          <a:p>
            <a:pPr marL="12700">
              <a:lnSpc>
                <a:spcPct val="100000"/>
              </a:lnSpc>
              <a:spcBef>
                <a:spcPts val="265"/>
              </a:spcBef>
            </a:pPr>
            <a:r>
              <a:rPr lang="es-ES" sz="1200" b="1" spc="-5" dirty="0">
                <a:solidFill>
                  <a:srgbClr val="0070C0"/>
                </a:solidFill>
                <a:latin typeface="Californian FB" panose="0207040306080B030204" pitchFamily="18" charset="0"/>
                <a:cs typeface="Arial"/>
              </a:rPr>
              <a:t>INSCRIPCIÓ GRATUITA</a:t>
            </a:r>
            <a:endParaRPr lang="es-ES" sz="1200" dirty="0">
              <a:solidFill>
                <a:srgbClr val="0070C0"/>
              </a:solidFill>
              <a:latin typeface="Californian FB" panose="0207040306080B030204" pitchFamily="18" charset="0"/>
              <a:cs typeface="Arial MT"/>
            </a:endParaRPr>
          </a:p>
          <a:p>
            <a:pPr marL="12700" algn="just">
              <a:spcBef>
                <a:spcPts val="130"/>
              </a:spcBef>
            </a:pPr>
            <a:r>
              <a:rPr lang="es-ES" sz="1000" dirty="0">
                <a:latin typeface="Bookman Old Style" panose="02050604050505020204" pitchFamily="18" charset="0"/>
                <a:cs typeface="Arial"/>
              </a:rPr>
              <a:t>F</a:t>
            </a:r>
            <a:r>
              <a:rPr lang="ca-ES" sz="1000" dirty="0" err="1">
                <a:latin typeface="Bookman Old Style" panose="02050604050505020204" pitchFamily="18" charset="0"/>
              </a:rPr>
              <a:t>ins</a:t>
            </a:r>
            <a:r>
              <a:rPr lang="ca-ES" sz="1000" dirty="0">
                <a:latin typeface="Bookman Old Style" panose="02050604050505020204" pitchFamily="18" charset="0"/>
              </a:rPr>
              <a:t> al dia 25 de gener de 2026 a</a:t>
            </a:r>
            <a:r>
              <a:rPr lang="ca-ES" sz="1000" spc="405" dirty="0">
                <a:latin typeface="Bookman Old Style" panose="02050604050505020204" pitchFamily="18" charset="0"/>
                <a:cs typeface="Arial MT"/>
              </a:rPr>
              <a:t> </a:t>
            </a:r>
            <a:r>
              <a:rPr lang="ca-ES" sz="1000" spc="-5" dirty="0">
                <a:latin typeface="Bookman Old Style" panose="02050604050505020204" pitchFamily="18" charset="0"/>
                <a:cs typeface="Arial MT"/>
              </a:rPr>
              <a:t>través</a:t>
            </a:r>
            <a:r>
              <a:rPr lang="ca-ES" sz="1000" spc="409" dirty="0">
                <a:latin typeface="Bookman Old Style" panose="02050604050505020204" pitchFamily="18" charset="0"/>
                <a:cs typeface="Arial MT"/>
              </a:rPr>
              <a:t> </a:t>
            </a:r>
            <a:r>
              <a:rPr lang="ca-ES" sz="1000" spc="-5" dirty="0">
                <a:latin typeface="Bookman Old Style" panose="02050604050505020204" pitchFamily="18" charset="0"/>
                <a:cs typeface="Arial MT"/>
              </a:rPr>
              <a:t>de</a:t>
            </a:r>
            <a:r>
              <a:rPr lang="ca-ES" sz="1200" i="1" spc="-5" dirty="0">
                <a:latin typeface="Bookman Old Style" panose="02050604050505020204" pitchFamily="18" charset="0"/>
                <a:cs typeface="Arial MT"/>
              </a:rPr>
              <a:t> </a:t>
            </a:r>
          </a:p>
          <a:p>
            <a:pPr marL="12700" algn="just">
              <a:spcBef>
                <a:spcPts val="130"/>
              </a:spcBef>
            </a:pPr>
            <a:r>
              <a:rPr lang="ca-ES" sz="1200" i="1" spc="-5" dirty="0" err="1">
                <a:latin typeface="Bookman Old Style" panose="02050604050505020204" pitchFamily="18" charset="0"/>
                <a:cs typeface="Arial MT"/>
              </a:rPr>
              <a:t>Link</a:t>
            </a:r>
            <a:r>
              <a:rPr lang="ca-ES" sz="1200" i="1" spc="-5" dirty="0">
                <a:latin typeface="Bookman Old Style" panose="02050604050505020204" pitchFamily="18" charset="0"/>
                <a:cs typeface="Arial MT"/>
              </a:rPr>
              <a:t> </a:t>
            </a:r>
            <a:r>
              <a:rPr lang="ca-ES" sz="1000" spc="-5" dirty="0">
                <a:latin typeface="Bookman Old Style" panose="02050604050505020204" pitchFamily="18" charset="0"/>
                <a:cs typeface="Arial MT"/>
              </a:rPr>
              <a:t>d’inscripció que s’haurà d’obrir amb </a:t>
            </a:r>
          </a:p>
          <a:p>
            <a:pPr marL="12700" algn="just">
              <a:spcBef>
                <a:spcPts val="130"/>
              </a:spcBef>
            </a:pPr>
            <a:r>
              <a:rPr lang="ca-ES" sz="1000" spc="-5" dirty="0">
                <a:latin typeface="Bookman Old Style" panose="02050604050505020204" pitchFamily="18" charset="0"/>
                <a:cs typeface="Arial MT"/>
              </a:rPr>
              <a:t>l’aplicació </a:t>
            </a:r>
            <a:r>
              <a:rPr lang="ca-ES" sz="1000" b="1" spc="-5" dirty="0">
                <a:latin typeface="Bookman Old Style" panose="02050604050505020204" pitchFamily="18" charset="0"/>
                <a:cs typeface="Arial MT"/>
              </a:rPr>
              <a:t>FIREFOX o GOOGLE CHROME</a:t>
            </a:r>
            <a:r>
              <a:rPr lang="ca-ES" sz="1000" spc="-5" dirty="0">
                <a:latin typeface="Bookman Old Style" panose="02050604050505020204" pitchFamily="18" charset="0"/>
                <a:cs typeface="Arial MT"/>
              </a:rPr>
              <a:t>:</a:t>
            </a:r>
          </a:p>
          <a:p>
            <a:pPr marL="12700" algn="just">
              <a:spcBef>
                <a:spcPts val="130"/>
              </a:spcBef>
            </a:pPr>
            <a:r>
              <a:rPr lang="ca-ES" sz="900" spc="-5" dirty="0">
                <a:solidFill>
                  <a:srgbClr val="0070C0"/>
                </a:solidFill>
                <a:latin typeface="Bookman Old Style" panose="02050604050505020204" pitchFamily="18" charset="0"/>
                <a:cs typeface="Arial MT"/>
                <a:hlinkClick r:id="rId5">
                  <a:extLst>
                    <a:ext uri="{A12FA001-AC4F-418D-AE19-62706E023703}">
                      <ahyp:hlinkClr xmlns:ahyp="http://schemas.microsoft.com/office/drawing/2018/hyperlinkcolor" val="tx"/>
                    </a:ext>
                  </a:extLst>
                </a:hlinkClick>
              </a:rPr>
              <a:t>https://assistentsactes.salut.gencat.cat/actes/303/formulari</a:t>
            </a:r>
            <a:endParaRPr lang="ca-ES" sz="900" spc="-5" dirty="0">
              <a:solidFill>
                <a:srgbClr val="0070C0"/>
              </a:solidFill>
              <a:latin typeface="Bookman Old Style" panose="02050604050505020204" pitchFamily="18" charset="0"/>
              <a:cs typeface="Arial MT"/>
            </a:endParaRPr>
          </a:p>
          <a:p>
            <a:pPr marL="12700" algn="just">
              <a:spcBef>
                <a:spcPts val="130"/>
              </a:spcBef>
            </a:pPr>
            <a:endParaRPr lang="ca-ES" sz="900" spc="-5" dirty="0">
              <a:latin typeface="Bookman Old Style" panose="02050604050505020204" pitchFamily="18" charset="0"/>
              <a:cs typeface="Arial MT"/>
            </a:endParaRPr>
          </a:p>
          <a:p>
            <a:pPr marL="12700" algn="just">
              <a:spcBef>
                <a:spcPts val="130"/>
              </a:spcBef>
            </a:pPr>
            <a:endParaRPr sz="1100" dirty="0">
              <a:latin typeface="Bookman Old Style" panose="02050604050505020204" pitchFamily="18" charset="0"/>
              <a:cs typeface="Arial MT"/>
            </a:endParaRPr>
          </a:p>
        </p:txBody>
      </p:sp>
      <p:pic>
        <p:nvPicPr>
          <p:cNvPr id="21" name="Imatge 2"/>
          <p:cNvPicPr>
            <a:picLocks noChangeAspect="1"/>
          </p:cNvPicPr>
          <p:nvPr/>
        </p:nvPicPr>
        <p:blipFill>
          <a:blip r:embed="rId6" cstate="print">
            <a:extLst>
              <a:ext uri="{BEBA8EAE-BF5A-486C-A8C5-ECC9F3942E4B}">
                <a14:imgProps xmlns:a14="http://schemas.microsoft.com/office/drawing/2010/main">
                  <a14:imgLayer r:embed="rId7">
                    <a14:imgEffect>
                      <a14:sharpenSoften amount="25000"/>
                    </a14:imgEffect>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7461311" y="1906872"/>
            <a:ext cx="2953223" cy="1376613"/>
          </a:xfrm>
          <a:prstGeom prst="rect">
            <a:avLst/>
          </a:prstGeom>
          <a:ln w="3175">
            <a:solidFill>
              <a:srgbClr val="0070C0"/>
            </a:solidFill>
          </a:ln>
        </p:spPr>
      </p:pic>
      <p:sp>
        <p:nvSpPr>
          <p:cNvPr id="22" name="Rectángulo 21"/>
          <p:cNvSpPr/>
          <p:nvPr/>
        </p:nvSpPr>
        <p:spPr>
          <a:xfrm>
            <a:off x="7499426" y="943006"/>
            <a:ext cx="2846795" cy="1013804"/>
          </a:xfrm>
          <a:prstGeom prst="rect">
            <a:avLst/>
          </a:prstGeom>
        </p:spPr>
        <p:txBody>
          <a:bodyPr wrap="square">
            <a:spAutoFit/>
          </a:bodyPr>
          <a:lstStyle/>
          <a:p>
            <a:pPr algn="ctr">
              <a:lnSpc>
                <a:spcPct val="115000"/>
              </a:lnSpc>
            </a:pPr>
            <a:endParaRPr lang="es-ES" sz="800" b="1" dirty="0">
              <a:solidFill>
                <a:schemeClr val="bg1">
                  <a:lumMod val="50000"/>
                </a:schemeClr>
              </a:solidFill>
              <a:latin typeface="Californian FB" panose="0207040306080B030204" pitchFamily="18" charset="0"/>
              <a:ea typeface="Calibri" panose="020F0502020204030204" pitchFamily="34" charset="0"/>
              <a:cs typeface="Times New Roman" panose="02020603050405020304" pitchFamily="18" charset="0"/>
            </a:endParaRPr>
          </a:p>
          <a:p>
            <a:pPr algn="ctr">
              <a:lnSpc>
                <a:spcPct val="115000"/>
              </a:lnSpc>
              <a:spcAft>
                <a:spcPts val="0"/>
              </a:spcAft>
            </a:pPr>
            <a:r>
              <a:rPr lang="ca-ES" sz="1600" dirty="0">
                <a:solidFill>
                  <a:srgbClr val="0070C0"/>
                </a:solidFill>
                <a:latin typeface="Californian FB" panose="0207040306080B030204" pitchFamily="18" charset="0"/>
                <a:ea typeface="Calibri" panose="020F0502020204030204" pitchFamily="34" charset="0"/>
                <a:cs typeface="Martel" panose="00000500000000000000" pitchFamily="2" charset="0"/>
              </a:rPr>
              <a:t>Actualització en Medicina Interna </a:t>
            </a:r>
            <a:r>
              <a:rPr lang="ca-ES" sz="1400" dirty="0">
                <a:solidFill>
                  <a:srgbClr val="0070C0"/>
                </a:solidFill>
                <a:latin typeface="Californian FB" panose="0207040306080B030204" pitchFamily="18" charset="0"/>
                <a:ea typeface="Calibri" panose="020F0502020204030204" pitchFamily="34" charset="0"/>
                <a:cs typeface="Martel" panose="00000500000000000000" pitchFamily="2" charset="0"/>
              </a:rPr>
              <a:t>(</a:t>
            </a:r>
            <a:r>
              <a:rPr lang="ca-ES" sz="1600" i="1" dirty="0">
                <a:solidFill>
                  <a:srgbClr val="0070C0"/>
                </a:solidFill>
                <a:latin typeface="Californian FB" panose="0207040306080B030204" pitchFamily="18" charset="0"/>
                <a:ea typeface="Calibri" panose="020F0502020204030204" pitchFamily="34" charset="0"/>
                <a:cs typeface="Martel" panose="00000500000000000000" pitchFamily="2" charset="0"/>
              </a:rPr>
              <a:t>de gener a desembre 2026</a:t>
            </a:r>
            <a:r>
              <a:rPr lang="ca-ES" sz="1400" dirty="0">
                <a:solidFill>
                  <a:srgbClr val="0070C0"/>
                </a:solidFill>
                <a:latin typeface="Californian FB" panose="0207040306080B030204" pitchFamily="18" charset="0"/>
                <a:ea typeface="Calibri" panose="020F0502020204030204" pitchFamily="34" charset="0"/>
                <a:cs typeface="Martel" panose="00000500000000000000" pitchFamily="2" charset="0"/>
              </a:rPr>
              <a:t>)</a:t>
            </a:r>
          </a:p>
          <a:p>
            <a:pPr algn="ctr">
              <a:lnSpc>
                <a:spcPct val="115000"/>
              </a:lnSpc>
              <a:spcAft>
                <a:spcPts val="0"/>
              </a:spcAft>
            </a:pPr>
            <a:endParaRPr lang="es-ES" sz="1300" dirty="0">
              <a:solidFill>
                <a:srgbClr val="000000"/>
              </a:solidFill>
              <a:latin typeface="Bookman Old Style" panose="02050604050505020204" pitchFamily="18" charset="0"/>
              <a:ea typeface="Calibri" panose="020F0502020204030204" pitchFamily="34" charset="0"/>
              <a:cs typeface="Martel" panose="00000500000000000000" pitchFamily="2" charset="0"/>
            </a:endParaRPr>
          </a:p>
        </p:txBody>
      </p:sp>
      <p:sp>
        <p:nvSpPr>
          <p:cNvPr id="24" name="object 5"/>
          <p:cNvSpPr txBox="1"/>
          <p:nvPr/>
        </p:nvSpPr>
        <p:spPr>
          <a:xfrm>
            <a:off x="214505" y="1738155"/>
            <a:ext cx="3120922" cy="3352455"/>
          </a:xfrm>
          <a:prstGeom prst="rect">
            <a:avLst/>
          </a:prstGeom>
        </p:spPr>
        <p:txBody>
          <a:bodyPr vert="horz" wrap="square" lIns="0" tIns="27939" rIns="0" bIns="0" rtlCol="0">
            <a:spAutoFit/>
          </a:bodyPr>
          <a:lstStyle/>
          <a:p>
            <a:pPr algn="just">
              <a:lnSpc>
                <a:spcPct val="115000"/>
              </a:lnSpc>
              <a:spcAft>
                <a:spcPts val="0"/>
              </a:spcAft>
            </a:pPr>
            <a:r>
              <a:rPr lang="es-ES" sz="1200" b="1" dirty="0">
                <a:solidFill>
                  <a:srgbClr val="0070C0"/>
                </a:solidFill>
                <a:latin typeface="Californian FB" panose="0207040306080B030204" pitchFamily="18" charset="0"/>
                <a:cs typeface="Arial"/>
              </a:rPr>
              <a:t>DIRECTOR </a:t>
            </a:r>
          </a:p>
          <a:p>
            <a:pPr>
              <a:spcAft>
                <a:spcPts val="0"/>
              </a:spcAft>
            </a:pPr>
            <a:r>
              <a:rPr lang="ca-ES" sz="1200" dirty="0">
                <a:solidFill>
                  <a:srgbClr val="000000"/>
                </a:solidFill>
                <a:latin typeface="Californian FB" panose="0207040306080B030204" pitchFamily="18" charset="0"/>
                <a:ea typeface="Calibri" panose="020F0502020204030204" pitchFamily="34" charset="0"/>
                <a:cs typeface="Martel" panose="00000500000000000000" pitchFamily="2" charset="0"/>
              </a:rPr>
              <a:t>Rami Qanneta</a:t>
            </a:r>
            <a:r>
              <a:rPr lang="es-ES" sz="1200" i="1" dirty="0">
                <a:latin typeface="Californian FB" panose="0207040306080B030204" pitchFamily="18" charset="0"/>
                <a:cs typeface="Arial"/>
              </a:rPr>
              <a:t> </a:t>
            </a:r>
            <a:r>
              <a:rPr lang="es-ES" sz="1200" dirty="0">
                <a:latin typeface="Californian FB" panose="0207040306080B030204" pitchFamily="18" charset="0"/>
                <a:cs typeface="Arial"/>
              </a:rPr>
              <a:t>|</a:t>
            </a:r>
            <a:r>
              <a:rPr lang="es-ES" sz="1200" i="1" dirty="0">
                <a:latin typeface="Californian FB" panose="0207040306080B030204" pitchFamily="18" charset="0"/>
                <a:cs typeface="Arial"/>
              </a:rPr>
              <a:t> </a:t>
            </a:r>
            <a:r>
              <a:rPr lang="ca-ES" sz="1000" dirty="0">
                <a:solidFill>
                  <a:srgbClr val="000000"/>
                </a:solidFill>
                <a:latin typeface="Bookman Old Style" panose="02050604050505020204" pitchFamily="18" charset="0"/>
                <a:ea typeface="Calibri" panose="020F0502020204030204" pitchFamily="34" charset="0"/>
                <a:cs typeface="Martel" panose="00000500000000000000" pitchFamily="2" charset="0"/>
              </a:rPr>
              <a:t>Metge Especialista i Cap de </a:t>
            </a:r>
            <a:r>
              <a:rPr lang="ca-ES" sz="1100" i="1" dirty="0">
                <a:solidFill>
                  <a:srgbClr val="000000"/>
                </a:solidFill>
                <a:latin typeface="Californian FB" panose="0207040306080B030204" pitchFamily="18" charset="0"/>
                <a:ea typeface="Calibri" panose="020F0502020204030204" pitchFamily="34" charset="0"/>
                <a:cs typeface="Martel" panose="00000500000000000000" pitchFamily="2" charset="0"/>
              </a:rPr>
              <a:t>Servei de Medicina Interna </a:t>
            </a:r>
            <a:r>
              <a:rPr lang="ca-ES" sz="1000" dirty="0">
                <a:solidFill>
                  <a:srgbClr val="000000"/>
                </a:solidFill>
                <a:latin typeface="Bookman Old Style" panose="02050604050505020204" pitchFamily="18" charset="0"/>
                <a:ea typeface="Calibri" panose="020F0502020204030204" pitchFamily="34" charset="0"/>
                <a:cs typeface="Martel" panose="00000500000000000000" pitchFamily="2" charset="0"/>
              </a:rPr>
              <a:t>del Complex Hospitalari Universitari Moisés </a:t>
            </a:r>
            <a:r>
              <a:rPr lang="ca-ES" sz="1000" dirty="0" err="1">
                <a:solidFill>
                  <a:srgbClr val="000000"/>
                </a:solidFill>
                <a:latin typeface="Bookman Old Style" panose="02050604050505020204" pitchFamily="18" charset="0"/>
                <a:ea typeface="Calibri" panose="020F0502020204030204" pitchFamily="34" charset="0"/>
                <a:cs typeface="Martel" panose="00000500000000000000" pitchFamily="2" charset="0"/>
              </a:rPr>
              <a:t>Broggi</a:t>
            </a:r>
            <a:r>
              <a:rPr lang="ca-ES" sz="1000" dirty="0">
                <a:solidFill>
                  <a:srgbClr val="000000"/>
                </a:solidFill>
                <a:latin typeface="Bookman Old Style" panose="02050604050505020204" pitchFamily="18" charset="0"/>
                <a:ea typeface="Calibri" panose="020F0502020204030204" pitchFamily="34" charset="0"/>
                <a:cs typeface="Martel" panose="00000500000000000000" pitchFamily="2" charset="0"/>
              </a:rPr>
              <a:t> (CHUMB)</a:t>
            </a:r>
          </a:p>
          <a:p>
            <a:pPr algn="just">
              <a:lnSpc>
                <a:spcPct val="115000"/>
              </a:lnSpc>
              <a:spcAft>
                <a:spcPts val="0"/>
              </a:spcAft>
            </a:pPr>
            <a:endParaRPr lang="es-ES" sz="1000" dirty="0">
              <a:solidFill>
                <a:srgbClr val="000000"/>
              </a:solidFill>
              <a:latin typeface="Bookman Old Style" panose="02050604050505020204" pitchFamily="18" charset="0"/>
              <a:ea typeface="Calibri" panose="020F0502020204030204" pitchFamily="34" charset="0"/>
              <a:cs typeface="Tw Cen MT" panose="020B0602020104020603" pitchFamily="34" charset="0"/>
            </a:endParaRPr>
          </a:p>
          <a:p>
            <a:pPr algn="just">
              <a:lnSpc>
                <a:spcPct val="115000"/>
              </a:lnSpc>
            </a:pPr>
            <a:r>
              <a:rPr lang="es-ES" sz="1200" b="1" dirty="0">
                <a:solidFill>
                  <a:srgbClr val="0070C0"/>
                </a:solidFill>
                <a:latin typeface="Californian FB" panose="0207040306080B030204" pitchFamily="18" charset="0"/>
                <a:cs typeface="Arial"/>
              </a:rPr>
              <a:t>COORDINADORS </a:t>
            </a:r>
          </a:p>
          <a:p>
            <a:pPr>
              <a:lnSpc>
                <a:spcPct val="115000"/>
              </a:lnSpc>
            </a:pPr>
            <a:r>
              <a:rPr lang="ca-ES" sz="1200" dirty="0">
                <a:solidFill>
                  <a:srgbClr val="000000"/>
                </a:solidFill>
                <a:latin typeface="Californian FB" panose="0207040306080B030204" pitchFamily="18" charset="0"/>
                <a:ea typeface="Calibri" panose="020F0502020204030204" pitchFamily="34" charset="0"/>
                <a:cs typeface="Martel" panose="00000500000000000000" pitchFamily="2" charset="0"/>
              </a:rPr>
              <a:t>Juan Manuel Gómez Cerquera </a:t>
            </a:r>
            <a:r>
              <a:rPr lang="es-ES" sz="1200" dirty="0">
                <a:latin typeface="Californian FB" panose="0207040306080B030204" pitchFamily="18" charset="0"/>
                <a:cs typeface="Arial"/>
              </a:rPr>
              <a:t>| </a:t>
            </a:r>
            <a:r>
              <a:rPr lang="ca-ES" sz="1000" dirty="0">
                <a:solidFill>
                  <a:srgbClr val="000000"/>
                </a:solidFill>
                <a:latin typeface="Bookman Old Style" panose="02050604050505020204" pitchFamily="18" charset="0"/>
                <a:ea typeface="Calibri" panose="020F0502020204030204" pitchFamily="34" charset="0"/>
                <a:cs typeface="Martel" panose="00000500000000000000" pitchFamily="2" charset="0"/>
              </a:rPr>
              <a:t>Metge Especialista en Medicina Interna i Coordinador de Planificació i Procés d’Aguts de Medicina Interna del Complex Hospitalari Universitari Moisés Broggi (CHUMB)</a:t>
            </a:r>
          </a:p>
          <a:p>
            <a:pPr algn="just">
              <a:lnSpc>
                <a:spcPct val="115000"/>
              </a:lnSpc>
            </a:pPr>
            <a:endParaRPr lang="ca-ES" sz="1000" dirty="0">
              <a:solidFill>
                <a:srgbClr val="000000"/>
              </a:solidFill>
              <a:latin typeface="Bookman Old Style" panose="02050604050505020204" pitchFamily="18" charset="0"/>
              <a:ea typeface="Calibri" panose="020F0502020204030204" pitchFamily="34" charset="0"/>
              <a:cs typeface="Tw Cen MT" panose="020B0602020104020603" pitchFamily="34" charset="0"/>
            </a:endParaRPr>
          </a:p>
          <a:p>
            <a:pPr>
              <a:spcAft>
                <a:spcPts val="0"/>
              </a:spcAft>
            </a:pPr>
            <a:r>
              <a:rPr lang="ca-ES" sz="1200" dirty="0">
                <a:solidFill>
                  <a:srgbClr val="000000"/>
                </a:solidFill>
                <a:latin typeface="Californian FB" panose="0207040306080B030204" pitchFamily="18" charset="0"/>
                <a:ea typeface="Calibri" panose="020F0502020204030204" pitchFamily="34" charset="0"/>
                <a:cs typeface="Martel" panose="00000500000000000000" pitchFamily="2" charset="0"/>
              </a:rPr>
              <a:t>Pere Castellanos Llauger </a:t>
            </a:r>
            <a:r>
              <a:rPr lang="es-ES" sz="1200" dirty="0">
                <a:latin typeface="Californian FB" panose="0207040306080B030204" pitchFamily="18" charset="0"/>
                <a:cs typeface="Arial"/>
              </a:rPr>
              <a:t>|</a:t>
            </a:r>
            <a:r>
              <a:rPr lang="es-ES" sz="1200" i="1" dirty="0">
                <a:latin typeface="Californian FB" panose="0207040306080B030204" pitchFamily="18" charset="0"/>
                <a:cs typeface="Arial"/>
              </a:rPr>
              <a:t> </a:t>
            </a:r>
            <a:r>
              <a:rPr lang="ca-ES" sz="1000" dirty="0">
                <a:solidFill>
                  <a:srgbClr val="000000"/>
                </a:solidFill>
                <a:latin typeface="Bookman Old Style" panose="02050604050505020204" pitchFamily="18" charset="0"/>
                <a:ea typeface="Calibri" panose="020F0502020204030204" pitchFamily="34" charset="0"/>
                <a:cs typeface="Martel" panose="00000500000000000000" pitchFamily="2" charset="0"/>
              </a:rPr>
              <a:t>Metge Especialista en Medicina Interna i Coordinador Assistencial de l’Àrea d’Hospitalització de Medicina Interna del Complex Hospitalari Universitari Moisés Broggi (CHUMB)</a:t>
            </a:r>
            <a:endParaRPr lang="ca-ES" sz="1000" dirty="0">
              <a:solidFill>
                <a:srgbClr val="000000"/>
              </a:solidFill>
              <a:latin typeface="Bookman Old Style" panose="02050604050505020204" pitchFamily="18" charset="0"/>
              <a:ea typeface="Calibri" panose="020F0502020204030204" pitchFamily="34" charset="0"/>
              <a:cs typeface="Tw Cen MT" panose="020B0602020104020603" pitchFamily="34" charset="0"/>
            </a:endParaRPr>
          </a:p>
          <a:p>
            <a:pPr marL="12700">
              <a:lnSpc>
                <a:spcPct val="100000"/>
              </a:lnSpc>
              <a:spcBef>
                <a:spcPts val="219"/>
              </a:spcBef>
            </a:pPr>
            <a:endParaRPr lang="ca-ES" sz="1400" dirty="0">
              <a:latin typeface="Bookman Old Style" panose="02050604050505020204" pitchFamily="18" charset="0"/>
              <a:cs typeface="Arial"/>
            </a:endParaRPr>
          </a:p>
        </p:txBody>
      </p:sp>
      <p:sp>
        <p:nvSpPr>
          <p:cNvPr id="25" name="object 10"/>
          <p:cNvSpPr txBox="1"/>
          <p:nvPr/>
        </p:nvSpPr>
        <p:spPr>
          <a:xfrm>
            <a:off x="214505" y="4947519"/>
            <a:ext cx="3187839" cy="1034257"/>
          </a:xfrm>
          <a:prstGeom prst="rect">
            <a:avLst/>
          </a:prstGeom>
        </p:spPr>
        <p:txBody>
          <a:bodyPr vert="horz" wrap="square" lIns="0" tIns="33655" rIns="0" bIns="0" rtlCol="0">
            <a:spAutoFit/>
          </a:bodyPr>
          <a:lstStyle/>
          <a:p>
            <a:r>
              <a:rPr lang="es-ES" sz="1200" b="1" dirty="0">
                <a:solidFill>
                  <a:srgbClr val="0070C0"/>
                </a:solidFill>
                <a:latin typeface="Californian FB" panose="0207040306080B030204" pitchFamily="18" charset="0"/>
              </a:rPr>
              <a:t>CODI</a:t>
            </a:r>
            <a:endParaRPr lang="es-ES" sz="1200" dirty="0">
              <a:solidFill>
                <a:srgbClr val="0070C0"/>
              </a:solidFill>
              <a:latin typeface="Californian FB" panose="0207040306080B030204" pitchFamily="18" charset="0"/>
            </a:endParaRPr>
          </a:p>
          <a:p>
            <a:pPr algn="just"/>
            <a:r>
              <a:rPr lang="es-ES" sz="1000" dirty="0">
                <a:latin typeface="Bookman Old Style" panose="02050604050505020204" pitchFamily="18" charset="0"/>
              </a:rPr>
              <a:t>MIMB – III</a:t>
            </a:r>
          </a:p>
          <a:p>
            <a:endParaRPr lang="es-ES" sz="1100" dirty="0">
              <a:latin typeface="Bookman Old Style" panose="02050604050505020204" pitchFamily="18" charset="0"/>
            </a:endParaRPr>
          </a:p>
          <a:p>
            <a:r>
              <a:rPr lang="es-ES" sz="1200" b="1" dirty="0">
                <a:solidFill>
                  <a:srgbClr val="0070C0"/>
                </a:solidFill>
                <a:latin typeface="Californian FB" panose="0207040306080B030204" pitchFamily="18" charset="0"/>
              </a:rPr>
              <a:t>AREA TEMATICA</a:t>
            </a:r>
            <a:r>
              <a:rPr lang="es-ES" sz="1200" dirty="0">
                <a:solidFill>
                  <a:srgbClr val="0070C0"/>
                </a:solidFill>
                <a:latin typeface="Californian FB" panose="0207040306080B030204" pitchFamily="18" charset="0"/>
              </a:rPr>
              <a:t> </a:t>
            </a:r>
          </a:p>
          <a:p>
            <a:pPr algn="just"/>
            <a:r>
              <a:rPr lang="ca-ES" sz="1000" dirty="0">
                <a:latin typeface="Bookman Old Style" panose="02050604050505020204" pitchFamily="18" charset="0"/>
              </a:rPr>
              <a:t>Gestió i transferència del Coneixement / Medicina Interna.</a:t>
            </a:r>
          </a:p>
        </p:txBody>
      </p:sp>
      <p:sp>
        <p:nvSpPr>
          <p:cNvPr id="26" name="object 10"/>
          <p:cNvSpPr txBox="1"/>
          <p:nvPr/>
        </p:nvSpPr>
        <p:spPr>
          <a:xfrm>
            <a:off x="3770931" y="1738155"/>
            <a:ext cx="3226973" cy="1065035"/>
          </a:xfrm>
          <a:prstGeom prst="rect">
            <a:avLst/>
          </a:prstGeom>
        </p:spPr>
        <p:txBody>
          <a:bodyPr vert="horz" wrap="square" lIns="0" tIns="33655" rIns="0" bIns="0" rtlCol="0">
            <a:spAutoFit/>
          </a:bodyPr>
          <a:lstStyle/>
          <a:p>
            <a:pPr marL="12700">
              <a:lnSpc>
                <a:spcPct val="100000"/>
              </a:lnSpc>
              <a:spcBef>
                <a:spcPts val="265"/>
              </a:spcBef>
            </a:pPr>
            <a:r>
              <a:rPr lang="ca-ES" sz="1200" b="1" spc="-5" dirty="0">
                <a:solidFill>
                  <a:srgbClr val="0070C0"/>
                </a:solidFill>
                <a:latin typeface="Californian FB" panose="0207040306080B030204" pitchFamily="18" charset="0"/>
                <a:cs typeface="Arial"/>
              </a:rPr>
              <a:t>DIRIGIT A</a:t>
            </a:r>
          </a:p>
          <a:p>
            <a:pPr marL="184150" indent="-171450" algn="just">
              <a:spcBef>
                <a:spcPts val="265"/>
              </a:spcBef>
              <a:buFont typeface="Arial" panose="020B0604020202020204" pitchFamily="34" charset="0"/>
              <a:buChar char="•"/>
            </a:pPr>
            <a:r>
              <a:rPr lang="ca-ES" sz="1000" dirty="0">
                <a:latin typeface="Bookman Old Style" panose="02050604050505020204" pitchFamily="18" charset="0"/>
              </a:rPr>
              <a:t>Metges/ses especialistes en Medicina Interna i d’altres especialitats de l’Atenció Hospitalària d’Aguts (AH), l’Atenció Intermèdia (AI) i l’Atenció Primària i Comunitària (</a:t>
            </a:r>
            <a:r>
              <a:rPr lang="ca-ES" sz="1000" dirty="0" err="1">
                <a:latin typeface="Bookman Old Style" panose="02050604050505020204" pitchFamily="18" charset="0"/>
              </a:rPr>
              <a:t>APiC</a:t>
            </a:r>
            <a:r>
              <a:rPr lang="ca-ES" sz="1000" dirty="0">
                <a:latin typeface="Bookman Old Style" panose="02050604050505020204" pitchFamily="18" charset="0"/>
              </a:rPr>
              <a:t>)</a:t>
            </a:r>
          </a:p>
          <a:p>
            <a:pPr marL="184150" indent="-171450" algn="just">
              <a:spcBef>
                <a:spcPts val="265"/>
              </a:spcBef>
              <a:buFont typeface="Arial" panose="020B0604020202020204" pitchFamily="34" charset="0"/>
              <a:buChar char="•"/>
            </a:pPr>
            <a:r>
              <a:rPr lang="ca-ES" sz="1000" dirty="0">
                <a:latin typeface="Bookman Old Style" panose="02050604050505020204" pitchFamily="18" charset="0"/>
              </a:rPr>
              <a:t>Infermers/res dels tres nivells assistencials</a:t>
            </a:r>
          </a:p>
        </p:txBody>
      </p:sp>
      <p:pic>
        <p:nvPicPr>
          <p:cNvPr id="17" name="Picture 4"/>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918688" y="7015747"/>
            <a:ext cx="454660" cy="4787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 name="Picture 3"/>
          <p:cNvPicPr/>
          <p:nvPr/>
        </p:nvPicPr>
        <p:blipFill>
          <a:blip r:embed="rId9">
            <a:extLst>
              <a:ext uri="{28A0092B-C50C-407E-A947-70E740481C1C}">
                <a14:useLocalDpi xmlns:a14="http://schemas.microsoft.com/office/drawing/2010/main" val="0"/>
              </a:ext>
            </a:extLst>
          </a:blip>
          <a:srcRect/>
          <a:stretch>
            <a:fillRect/>
          </a:stretch>
        </p:blipFill>
        <p:spPr bwMode="auto">
          <a:xfrm>
            <a:off x="2442352" y="7017017"/>
            <a:ext cx="917575" cy="4775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 name="Imagen 1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258872" y="352233"/>
            <a:ext cx="1059628" cy="423852"/>
          </a:xfrm>
          <a:prstGeom prst="rect">
            <a:avLst/>
          </a:prstGeom>
        </p:spPr>
      </p:pic>
      <p:sp>
        <p:nvSpPr>
          <p:cNvPr id="23" name="object 7"/>
          <p:cNvSpPr txBox="1"/>
          <p:nvPr/>
        </p:nvSpPr>
        <p:spPr>
          <a:xfrm>
            <a:off x="7417911" y="5076824"/>
            <a:ext cx="3029294" cy="2413481"/>
          </a:xfrm>
          <a:prstGeom prst="rect">
            <a:avLst/>
          </a:prstGeom>
          <a:ln>
            <a:noFill/>
          </a:ln>
        </p:spPr>
        <p:txBody>
          <a:bodyPr vert="horz" wrap="square" lIns="0" tIns="12700" rIns="0" bIns="0" rtlCol="0">
            <a:spAutoFit/>
          </a:bodyPr>
          <a:lstStyle/>
          <a:p>
            <a:pPr algn="ctr">
              <a:lnSpc>
                <a:spcPct val="100000"/>
              </a:lnSpc>
            </a:pPr>
            <a:endParaRPr lang="ca-ES" sz="1000" i="1" dirty="0">
              <a:solidFill>
                <a:schemeClr val="bg1">
                  <a:lumMod val="50000"/>
                </a:schemeClr>
              </a:solidFill>
              <a:latin typeface="Californian FB" panose="0207040306080B030204" pitchFamily="18" charset="0"/>
              <a:cs typeface="Arial" panose="020B0604020202020204" pitchFamily="34" charset="0"/>
            </a:endParaRPr>
          </a:p>
          <a:p>
            <a:pPr algn="just"/>
            <a:r>
              <a:rPr lang="ca-ES" sz="1100" dirty="0">
                <a:solidFill>
                  <a:schemeClr val="bg1">
                    <a:lumMod val="50000"/>
                  </a:schemeClr>
                </a:solidFill>
                <a:latin typeface="Footlight MT Light" panose="0204060206030A020304" pitchFamily="18" charset="0"/>
                <a:cs typeface="Courier New" panose="02070309020205020404" pitchFamily="49" charset="0"/>
              </a:rPr>
              <a:t>|</a:t>
            </a:r>
            <a:r>
              <a:rPr lang="ca-ES" sz="1100" dirty="0" err="1">
                <a:solidFill>
                  <a:schemeClr val="bg1">
                    <a:lumMod val="50000"/>
                  </a:schemeClr>
                </a:solidFill>
                <a:latin typeface="Footlight MT Light" panose="0204060206030A020304" pitchFamily="18" charset="0"/>
                <a:cs typeface="Courier New" panose="02070309020205020404" pitchFamily="49" charset="0"/>
              </a:rPr>
              <a:t>The</a:t>
            </a:r>
            <a:r>
              <a:rPr lang="ca-ES" sz="1100" i="1" dirty="0">
                <a:solidFill>
                  <a:schemeClr val="bg1">
                    <a:lumMod val="50000"/>
                  </a:schemeClr>
                </a:solidFill>
                <a:latin typeface="Californian FB" panose="0207040306080B030204" pitchFamily="18" charset="0"/>
                <a:cs typeface="Courier New" panose="02070309020205020404" pitchFamily="49" charset="0"/>
              </a:rPr>
              <a:t> </a:t>
            </a:r>
            <a:r>
              <a:rPr lang="ca-ES" sz="1200" i="1" dirty="0">
                <a:solidFill>
                  <a:schemeClr val="bg1">
                    <a:lumMod val="50000"/>
                  </a:schemeClr>
                </a:solidFill>
                <a:latin typeface="Californian FB" panose="0207040306080B030204" pitchFamily="18" charset="0"/>
                <a:cs typeface="Courier New" panose="02070309020205020404" pitchFamily="49" charset="0"/>
              </a:rPr>
              <a:t>art </a:t>
            </a:r>
            <a:r>
              <a:rPr lang="ca-ES" sz="1100" dirty="0" err="1">
                <a:solidFill>
                  <a:schemeClr val="bg1">
                    <a:lumMod val="50000"/>
                  </a:schemeClr>
                </a:solidFill>
                <a:latin typeface="Footlight MT Light" panose="0204060206030A020304" pitchFamily="18" charset="0"/>
                <a:cs typeface="Courier New" panose="02070309020205020404" pitchFamily="49" charset="0"/>
              </a:rPr>
              <a:t>and</a:t>
            </a:r>
            <a:r>
              <a:rPr lang="ca-ES" sz="1100" dirty="0">
                <a:solidFill>
                  <a:schemeClr val="bg1">
                    <a:lumMod val="50000"/>
                  </a:schemeClr>
                </a:solidFill>
                <a:latin typeface="Footlight MT Light" panose="0204060206030A020304" pitchFamily="18" charset="0"/>
                <a:cs typeface="Courier New" panose="02070309020205020404" pitchFamily="49" charset="0"/>
              </a:rPr>
              <a:t> </a:t>
            </a:r>
            <a:r>
              <a:rPr lang="ca-ES" sz="1200" i="1" dirty="0" err="1">
                <a:solidFill>
                  <a:schemeClr val="bg1">
                    <a:lumMod val="50000"/>
                  </a:schemeClr>
                </a:solidFill>
                <a:latin typeface="Californian FB" panose="0207040306080B030204" pitchFamily="18" charset="0"/>
                <a:cs typeface="Courier New" panose="02070309020205020404" pitchFamily="49" charset="0"/>
              </a:rPr>
              <a:t>science</a:t>
            </a:r>
            <a:r>
              <a:rPr lang="ca-ES" sz="1200" dirty="0">
                <a:solidFill>
                  <a:schemeClr val="bg1">
                    <a:lumMod val="50000"/>
                  </a:schemeClr>
                </a:solidFill>
                <a:latin typeface="Footlight MT Light" panose="0204060206030A020304" pitchFamily="18" charset="0"/>
                <a:cs typeface="Courier New" panose="02070309020205020404" pitchFamily="49" charset="0"/>
              </a:rPr>
              <a:t> </a:t>
            </a:r>
            <a:r>
              <a:rPr lang="ca-ES" sz="1100" dirty="0">
                <a:solidFill>
                  <a:schemeClr val="bg1">
                    <a:lumMod val="50000"/>
                  </a:schemeClr>
                </a:solidFill>
                <a:latin typeface="Footlight MT Light" panose="0204060206030A020304" pitchFamily="18" charset="0"/>
                <a:cs typeface="Courier New" panose="02070309020205020404" pitchFamily="49" charset="0"/>
              </a:rPr>
              <a:t>of </a:t>
            </a:r>
            <a:r>
              <a:rPr lang="ca-ES" sz="1100" dirty="0" err="1">
                <a:solidFill>
                  <a:schemeClr val="bg1">
                    <a:lumMod val="50000"/>
                  </a:schemeClr>
                </a:solidFill>
                <a:latin typeface="Footlight MT Light" panose="0204060206030A020304" pitchFamily="18" charset="0"/>
                <a:cs typeface="Courier New" panose="02070309020205020404" pitchFamily="49" charset="0"/>
              </a:rPr>
              <a:t>medicine</a:t>
            </a:r>
            <a:r>
              <a:rPr lang="ca-ES" sz="1100" dirty="0">
                <a:solidFill>
                  <a:schemeClr val="bg1">
                    <a:lumMod val="50000"/>
                  </a:schemeClr>
                </a:solidFill>
                <a:latin typeface="Footlight MT Light" panose="0204060206030A020304" pitchFamily="18" charset="0"/>
                <a:cs typeface="Courier New" panose="02070309020205020404" pitchFamily="49" charset="0"/>
              </a:rPr>
              <a:t> </a:t>
            </a:r>
            <a:r>
              <a:rPr lang="ca-ES" sz="1100" dirty="0" err="1">
                <a:solidFill>
                  <a:schemeClr val="bg1">
                    <a:lumMod val="50000"/>
                  </a:schemeClr>
                </a:solidFill>
                <a:latin typeface="Footlight MT Light" panose="0204060206030A020304" pitchFamily="18" charset="0"/>
                <a:cs typeface="Courier New" panose="02070309020205020404" pitchFamily="49" charset="0"/>
              </a:rPr>
              <a:t>are</a:t>
            </a:r>
            <a:r>
              <a:rPr lang="ca-ES" sz="1100" dirty="0">
                <a:solidFill>
                  <a:schemeClr val="bg1">
                    <a:lumMod val="50000"/>
                  </a:schemeClr>
                </a:solidFill>
                <a:latin typeface="Footlight MT Light" panose="0204060206030A020304" pitchFamily="18" charset="0"/>
                <a:cs typeface="Courier New" panose="02070309020205020404" pitchFamily="49" charset="0"/>
              </a:rPr>
              <a:t> </a:t>
            </a:r>
            <a:r>
              <a:rPr lang="ca-ES" sz="1100" dirty="0" err="1">
                <a:solidFill>
                  <a:schemeClr val="bg1">
                    <a:lumMod val="50000"/>
                  </a:schemeClr>
                </a:solidFill>
                <a:latin typeface="Footlight MT Light" panose="0204060206030A020304" pitchFamily="18" charset="0"/>
                <a:cs typeface="Courier New" panose="02070309020205020404" pitchFamily="49" charset="0"/>
              </a:rPr>
              <a:t>complementary</a:t>
            </a:r>
            <a:r>
              <a:rPr lang="ca-ES" sz="1100" dirty="0">
                <a:solidFill>
                  <a:schemeClr val="bg1">
                    <a:lumMod val="50000"/>
                  </a:schemeClr>
                </a:solidFill>
                <a:latin typeface="Footlight MT Light" panose="0204060206030A020304" pitchFamily="18" charset="0"/>
                <a:cs typeface="Courier New" panose="02070309020205020404" pitchFamily="49" charset="0"/>
              </a:rPr>
              <a:t>. For </a:t>
            </a:r>
            <a:r>
              <a:rPr lang="ca-ES" sz="1100" dirty="0" err="1">
                <a:solidFill>
                  <a:schemeClr val="bg1">
                    <a:lumMod val="50000"/>
                  </a:schemeClr>
                </a:solidFill>
                <a:latin typeface="Footlight MT Light" panose="0204060206030A020304" pitchFamily="18" charset="0"/>
                <a:cs typeface="Courier New" panose="02070309020205020404" pitchFamily="49" charset="0"/>
              </a:rPr>
              <a:t>successfull</a:t>
            </a:r>
            <a:r>
              <a:rPr lang="ca-ES" sz="1100" dirty="0">
                <a:solidFill>
                  <a:schemeClr val="bg1">
                    <a:lumMod val="50000"/>
                  </a:schemeClr>
                </a:solidFill>
                <a:latin typeface="Footlight MT Light" panose="0204060206030A020304" pitchFamily="18" charset="0"/>
                <a:cs typeface="Courier New" panose="02070309020205020404" pitchFamily="49" charset="0"/>
              </a:rPr>
              <a:t> </a:t>
            </a:r>
            <a:r>
              <a:rPr lang="ca-ES" sz="1100" dirty="0" err="1">
                <a:solidFill>
                  <a:schemeClr val="bg1">
                    <a:lumMod val="50000"/>
                  </a:schemeClr>
                </a:solidFill>
                <a:latin typeface="Footlight MT Light" panose="0204060206030A020304" pitchFamily="18" charset="0"/>
                <a:cs typeface="Courier New" panose="02070309020205020404" pitchFamily="49" charset="0"/>
              </a:rPr>
              <a:t>practice</a:t>
            </a:r>
            <a:r>
              <a:rPr lang="ca-ES" sz="1100" dirty="0">
                <a:solidFill>
                  <a:schemeClr val="bg1">
                    <a:lumMod val="50000"/>
                  </a:schemeClr>
                </a:solidFill>
                <a:latin typeface="Footlight MT Light" panose="0204060206030A020304" pitchFamily="18" charset="0"/>
                <a:cs typeface="Courier New" panose="02070309020205020404" pitchFamily="49" charset="0"/>
              </a:rPr>
              <a:t>, a doctor has to be </a:t>
            </a:r>
            <a:r>
              <a:rPr lang="ca-ES" sz="1100" dirty="0" err="1">
                <a:solidFill>
                  <a:schemeClr val="bg1">
                    <a:lumMod val="50000"/>
                  </a:schemeClr>
                </a:solidFill>
                <a:latin typeface="Footlight MT Light" panose="0204060206030A020304" pitchFamily="18" charset="0"/>
                <a:cs typeface="Courier New" panose="02070309020205020404" pitchFamily="49" charset="0"/>
              </a:rPr>
              <a:t>an</a:t>
            </a:r>
            <a:r>
              <a:rPr lang="ca-ES" sz="1100" dirty="0">
                <a:solidFill>
                  <a:schemeClr val="bg1">
                    <a:lumMod val="50000"/>
                  </a:schemeClr>
                </a:solidFill>
                <a:latin typeface="Footlight MT Light" panose="0204060206030A020304" pitchFamily="18" charset="0"/>
                <a:cs typeface="Courier New" panose="02070309020205020404" pitchFamily="49" charset="0"/>
              </a:rPr>
              <a:t> </a:t>
            </a:r>
            <a:r>
              <a:rPr lang="ca-ES" sz="1200" i="1" dirty="0" err="1">
                <a:solidFill>
                  <a:schemeClr val="bg1">
                    <a:lumMod val="50000"/>
                  </a:schemeClr>
                </a:solidFill>
                <a:latin typeface="Californian FB" panose="0207040306080B030204" pitchFamily="18" charset="0"/>
                <a:cs typeface="Courier New" panose="02070309020205020404" pitchFamily="49" charset="0"/>
              </a:rPr>
              <a:t>artist</a:t>
            </a:r>
            <a:r>
              <a:rPr lang="ca-ES" sz="1100" dirty="0">
                <a:solidFill>
                  <a:schemeClr val="bg1">
                    <a:lumMod val="50000"/>
                  </a:schemeClr>
                </a:solidFill>
                <a:latin typeface="Footlight MT Light" panose="0204060206030A020304" pitchFamily="18" charset="0"/>
                <a:cs typeface="Courier New" panose="02070309020205020404" pitchFamily="49" charset="0"/>
              </a:rPr>
              <a:t> </a:t>
            </a:r>
            <a:r>
              <a:rPr lang="ca-ES" sz="1100" dirty="0" err="1">
                <a:solidFill>
                  <a:schemeClr val="bg1">
                    <a:lumMod val="50000"/>
                  </a:schemeClr>
                </a:solidFill>
                <a:latin typeface="Footlight MT Light" panose="0204060206030A020304" pitchFamily="18" charset="0"/>
                <a:cs typeface="Courier New" panose="02070309020205020404" pitchFamily="49" charset="0"/>
              </a:rPr>
              <a:t>armed</a:t>
            </a:r>
            <a:r>
              <a:rPr lang="ca-ES" sz="1100" dirty="0">
                <a:solidFill>
                  <a:schemeClr val="bg1">
                    <a:lumMod val="50000"/>
                  </a:schemeClr>
                </a:solidFill>
                <a:latin typeface="Footlight MT Light" panose="0204060206030A020304" pitchFamily="18" charset="0"/>
                <a:cs typeface="Courier New" panose="02070309020205020404" pitchFamily="49" charset="0"/>
              </a:rPr>
              <a:t> </a:t>
            </a:r>
            <a:r>
              <a:rPr lang="ca-ES" sz="1100" dirty="0" err="1">
                <a:solidFill>
                  <a:schemeClr val="bg1">
                    <a:lumMod val="50000"/>
                  </a:schemeClr>
                </a:solidFill>
                <a:latin typeface="Footlight MT Light" panose="0204060206030A020304" pitchFamily="18" charset="0"/>
                <a:cs typeface="Courier New" panose="02070309020205020404" pitchFamily="49" charset="0"/>
              </a:rPr>
              <a:t>with</a:t>
            </a:r>
            <a:r>
              <a:rPr lang="ca-ES" sz="1100" dirty="0">
                <a:solidFill>
                  <a:schemeClr val="bg1">
                    <a:lumMod val="50000"/>
                  </a:schemeClr>
                </a:solidFill>
                <a:latin typeface="Footlight MT Light" panose="0204060206030A020304" pitchFamily="18" charset="0"/>
                <a:cs typeface="Courier New" panose="02070309020205020404" pitchFamily="49" charset="0"/>
              </a:rPr>
              <a:t> basic </a:t>
            </a:r>
            <a:r>
              <a:rPr lang="ca-ES" sz="1100" dirty="0" err="1">
                <a:solidFill>
                  <a:schemeClr val="bg1">
                    <a:lumMod val="50000"/>
                  </a:schemeClr>
                </a:solidFill>
                <a:latin typeface="Footlight MT Light" panose="0204060206030A020304" pitchFamily="18" charset="0"/>
                <a:cs typeface="Courier New" panose="02070309020205020404" pitchFamily="49" charset="0"/>
              </a:rPr>
              <a:t>scientific</a:t>
            </a:r>
            <a:r>
              <a:rPr lang="ca-ES" sz="1100" dirty="0">
                <a:solidFill>
                  <a:schemeClr val="bg1">
                    <a:lumMod val="50000"/>
                  </a:schemeClr>
                </a:solidFill>
                <a:latin typeface="Footlight MT Light" panose="0204060206030A020304" pitchFamily="18" charset="0"/>
                <a:cs typeface="Courier New" panose="02070309020205020404" pitchFamily="49" charset="0"/>
              </a:rPr>
              <a:t> </a:t>
            </a:r>
            <a:r>
              <a:rPr lang="ca-ES" sz="1100" dirty="0" err="1">
                <a:solidFill>
                  <a:schemeClr val="bg1">
                    <a:lumMod val="50000"/>
                  </a:schemeClr>
                </a:solidFill>
                <a:latin typeface="Footlight MT Light" panose="0204060206030A020304" pitchFamily="18" charset="0"/>
                <a:cs typeface="Courier New" panose="02070309020205020404" pitchFamily="49" charset="0"/>
              </a:rPr>
              <a:t>knowledge</a:t>
            </a:r>
            <a:r>
              <a:rPr lang="ca-ES" sz="1100" dirty="0">
                <a:solidFill>
                  <a:schemeClr val="bg1">
                    <a:lumMod val="50000"/>
                  </a:schemeClr>
                </a:solidFill>
                <a:latin typeface="Footlight MT Light" panose="0204060206030A020304" pitchFamily="18" charset="0"/>
                <a:cs typeface="Courier New" panose="02070309020205020404" pitchFamily="49" charset="0"/>
              </a:rPr>
              <a:t> in </a:t>
            </a:r>
            <a:r>
              <a:rPr lang="ca-ES" sz="1100" dirty="0" err="1">
                <a:solidFill>
                  <a:schemeClr val="bg1">
                    <a:lumMod val="50000"/>
                  </a:schemeClr>
                </a:solidFill>
                <a:latin typeface="Footlight MT Light" panose="0204060206030A020304" pitchFamily="18" charset="0"/>
                <a:cs typeface="Courier New" panose="02070309020205020404" pitchFamily="49" charset="0"/>
              </a:rPr>
              <a:t>medicine</a:t>
            </a:r>
            <a:r>
              <a:rPr lang="ca-ES" sz="1100" dirty="0">
                <a:solidFill>
                  <a:schemeClr val="bg1">
                    <a:lumMod val="50000"/>
                  </a:schemeClr>
                </a:solidFill>
                <a:latin typeface="Footlight MT Light" panose="0204060206030A020304" pitchFamily="18" charset="0"/>
                <a:cs typeface="Courier New" panose="02070309020205020404" pitchFamily="49" charset="0"/>
              </a:rPr>
              <a:t>|</a:t>
            </a:r>
          </a:p>
          <a:p>
            <a:pPr algn="r">
              <a:lnSpc>
                <a:spcPct val="100000"/>
              </a:lnSpc>
            </a:pPr>
            <a:endParaRPr lang="ca-ES" sz="1100" dirty="0">
              <a:solidFill>
                <a:schemeClr val="bg1">
                  <a:lumMod val="50000"/>
                </a:schemeClr>
              </a:solidFill>
              <a:latin typeface="Footlight MT Light" panose="0204060206030A020304" pitchFamily="18" charset="0"/>
              <a:cs typeface="Courier New" panose="02070309020205020404" pitchFamily="49" charset="0"/>
            </a:endParaRPr>
          </a:p>
          <a:p>
            <a:pPr algn="r">
              <a:lnSpc>
                <a:spcPct val="100000"/>
              </a:lnSpc>
            </a:pPr>
            <a:r>
              <a:rPr lang="ca-ES" sz="1100" dirty="0" err="1">
                <a:solidFill>
                  <a:schemeClr val="bg1">
                    <a:lumMod val="50000"/>
                  </a:schemeClr>
                </a:solidFill>
                <a:latin typeface="Footlight MT Light" panose="0204060206030A020304" pitchFamily="18" charset="0"/>
                <a:cs typeface="Carlito" panose="020F0502020204030204" pitchFamily="34" charset="0"/>
              </a:rPr>
              <a:t>Medicine</a:t>
            </a:r>
            <a:r>
              <a:rPr lang="ca-ES" sz="1100" dirty="0">
                <a:solidFill>
                  <a:schemeClr val="bg1">
                    <a:lumMod val="50000"/>
                  </a:schemeClr>
                </a:solidFill>
                <a:latin typeface="Footlight MT Light" panose="0204060206030A020304" pitchFamily="18" charset="0"/>
                <a:cs typeface="Carlito" panose="020F0502020204030204" pitchFamily="34" charset="0"/>
              </a:rPr>
              <a:t>: </a:t>
            </a:r>
            <a:r>
              <a:rPr lang="ca-ES" sz="1200" i="1" dirty="0" err="1">
                <a:solidFill>
                  <a:schemeClr val="bg1">
                    <a:lumMod val="50000"/>
                  </a:schemeClr>
                </a:solidFill>
                <a:latin typeface="Californian FB" panose="0207040306080B030204" pitchFamily="18" charset="0"/>
                <a:cs typeface="Carlito" panose="020F0502020204030204" pitchFamily="34" charset="0"/>
              </a:rPr>
              <a:t>Science</a:t>
            </a:r>
            <a:r>
              <a:rPr lang="ca-ES" sz="1200" dirty="0">
                <a:solidFill>
                  <a:schemeClr val="bg1">
                    <a:lumMod val="50000"/>
                  </a:schemeClr>
                </a:solidFill>
                <a:latin typeface="Footlight MT Light" panose="0204060206030A020304" pitchFamily="18" charset="0"/>
                <a:cs typeface="Carlito" panose="020F0502020204030204" pitchFamily="34" charset="0"/>
              </a:rPr>
              <a:t> </a:t>
            </a:r>
            <a:r>
              <a:rPr lang="ca-ES" sz="1100" dirty="0">
                <a:solidFill>
                  <a:schemeClr val="bg1">
                    <a:lumMod val="50000"/>
                  </a:schemeClr>
                </a:solidFill>
                <a:latin typeface="Footlight MT Light" panose="0204060206030A020304" pitchFamily="18" charset="0"/>
                <a:cs typeface="Carlito" panose="020F0502020204030204" pitchFamily="34" charset="0"/>
              </a:rPr>
              <a:t>or </a:t>
            </a:r>
            <a:r>
              <a:rPr lang="ca-ES" sz="1200" i="1" dirty="0">
                <a:solidFill>
                  <a:schemeClr val="bg1">
                    <a:lumMod val="50000"/>
                  </a:schemeClr>
                </a:solidFill>
                <a:latin typeface="Californian FB" panose="0207040306080B030204" pitchFamily="18" charset="0"/>
                <a:cs typeface="Carlito" panose="020F0502020204030204" pitchFamily="34" charset="0"/>
              </a:rPr>
              <a:t>Art </a:t>
            </a:r>
            <a:r>
              <a:rPr lang="ca-ES" sz="1100" dirty="0">
                <a:solidFill>
                  <a:schemeClr val="bg1">
                    <a:lumMod val="50000"/>
                  </a:schemeClr>
                </a:solidFill>
                <a:latin typeface="Footlight MT Light" panose="0204060206030A020304" pitchFamily="18" charset="0"/>
                <a:cs typeface="Carlito" panose="020F0502020204030204" pitchFamily="34" charset="0"/>
              </a:rPr>
              <a:t>?</a:t>
            </a:r>
          </a:p>
          <a:p>
            <a:pPr algn="r">
              <a:lnSpc>
                <a:spcPct val="100000"/>
              </a:lnSpc>
            </a:pPr>
            <a:r>
              <a:rPr lang="ca-ES" sz="1100" dirty="0">
                <a:solidFill>
                  <a:schemeClr val="bg1">
                    <a:lumMod val="50000"/>
                  </a:schemeClr>
                </a:solidFill>
                <a:latin typeface="Footlight MT Light" panose="0204060206030A020304" pitchFamily="18" charset="0"/>
                <a:cs typeface="Carlito" panose="020F0502020204030204" pitchFamily="34" charset="0"/>
              </a:rPr>
              <a:t> SC Panda. </a:t>
            </a:r>
            <a:r>
              <a:rPr lang="ca-ES" sz="1100" dirty="0" err="1">
                <a:solidFill>
                  <a:schemeClr val="bg1">
                    <a:lumMod val="50000"/>
                  </a:schemeClr>
                </a:solidFill>
                <a:latin typeface="Footlight MT Light" panose="0204060206030A020304" pitchFamily="18" charset="0"/>
                <a:cs typeface="Carlito" panose="020F0502020204030204" pitchFamily="34" charset="0"/>
              </a:rPr>
              <a:t>Mens</a:t>
            </a:r>
            <a:r>
              <a:rPr lang="ca-ES" sz="1100" dirty="0">
                <a:solidFill>
                  <a:schemeClr val="bg1">
                    <a:lumMod val="50000"/>
                  </a:schemeClr>
                </a:solidFill>
                <a:latin typeface="Footlight MT Light" panose="0204060206030A020304" pitchFamily="18" charset="0"/>
                <a:cs typeface="Carlito" panose="020F0502020204030204" pitchFamily="34" charset="0"/>
              </a:rPr>
              <a:t> Sana </a:t>
            </a:r>
            <a:r>
              <a:rPr lang="ca-ES" sz="1100" dirty="0" err="1">
                <a:solidFill>
                  <a:schemeClr val="bg1">
                    <a:lumMod val="50000"/>
                  </a:schemeClr>
                </a:solidFill>
                <a:latin typeface="Footlight MT Light" panose="0204060206030A020304" pitchFamily="18" charset="0"/>
                <a:cs typeface="Carlito" panose="020F0502020204030204" pitchFamily="34" charset="0"/>
              </a:rPr>
              <a:t>Monogr</a:t>
            </a:r>
            <a:r>
              <a:rPr lang="ca-ES" sz="1100" dirty="0">
                <a:solidFill>
                  <a:schemeClr val="bg1">
                    <a:lumMod val="50000"/>
                  </a:schemeClr>
                </a:solidFill>
                <a:latin typeface="Footlight MT Light" panose="0204060206030A020304" pitchFamily="18" charset="0"/>
                <a:cs typeface="Carlito" panose="020F0502020204030204" pitchFamily="34" charset="0"/>
              </a:rPr>
              <a:t>. 2006 Jan</a:t>
            </a:r>
          </a:p>
          <a:p>
            <a:pPr algn="ctr">
              <a:lnSpc>
                <a:spcPct val="100000"/>
              </a:lnSpc>
            </a:pPr>
            <a:endParaRPr lang="ca-ES" sz="1100" dirty="0">
              <a:solidFill>
                <a:srgbClr val="0070C0"/>
              </a:solidFill>
              <a:latin typeface="Footlight MT Light" panose="0204060206030A020304" pitchFamily="18" charset="0"/>
              <a:cs typeface="Arial"/>
            </a:endParaRPr>
          </a:p>
          <a:p>
            <a:pPr algn="ctr">
              <a:lnSpc>
                <a:spcPct val="100000"/>
              </a:lnSpc>
            </a:pPr>
            <a:endParaRPr lang="ca-ES" sz="1200" dirty="0">
              <a:solidFill>
                <a:srgbClr val="0070C0"/>
              </a:solidFill>
              <a:latin typeface="Bookman Old Style" panose="02050604050505020204" pitchFamily="18" charset="0"/>
              <a:cs typeface="Arial"/>
            </a:endParaRPr>
          </a:p>
          <a:p>
            <a:pPr algn="ctr">
              <a:lnSpc>
                <a:spcPct val="100000"/>
              </a:lnSpc>
            </a:pPr>
            <a:endParaRPr lang="ca-ES" sz="1200" dirty="0">
              <a:solidFill>
                <a:srgbClr val="0070C0"/>
              </a:solidFill>
              <a:latin typeface="Bookman Old Style" panose="02050604050505020204" pitchFamily="18" charset="0"/>
              <a:cs typeface="Arial"/>
            </a:endParaRPr>
          </a:p>
          <a:p>
            <a:pPr algn="ctr">
              <a:lnSpc>
                <a:spcPct val="100000"/>
              </a:lnSpc>
            </a:pPr>
            <a:r>
              <a:rPr lang="ca-ES" sz="1200" dirty="0">
                <a:solidFill>
                  <a:srgbClr val="002060"/>
                </a:solidFill>
                <a:latin typeface="Bookman Old Style" panose="02050604050505020204" pitchFamily="18" charset="0"/>
                <a:cs typeface="Arial"/>
              </a:rPr>
              <a:t>@</a:t>
            </a:r>
            <a:r>
              <a:rPr lang="ca-ES" sz="1200" dirty="0" err="1">
                <a:solidFill>
                  <a:srgbClr val="002060"/>
                </a:solidFill>
                <a:latin typeface="Bookman Old Style" panose="02050604050505020204" pitchFamily="18" charset="0"/>
                <a:cs typeface="Arial"/>
              </a:rPr>
              <a:t>ConsorciCSI</a:t>
            </a:r>
            <a:r>
              <a:rPr lang="ca-ES" sz="1200" dirty="0">
                <a:solidFill>
                  <a:srgbClr val="002060"/>
                </a:solidFill>
                <a:latin typeface="Bookman Old Style" panose="02050604050505020204" pitchFamily="18" charset="0"/>
                <a:cs typeface="Arial"/>
              </a:rPr>
              <a:t> #</a:t>
            </a:r>
            <a:r>
              <a:rPr lang="ca-ES" sz="1200" dirty="0" err="1">
                <a:solidFill>
                  <a:srgbClr val="002060"/>
                </a:solidFill>
                <a:latin typeface="Bookman Old Style" panose="02050604050505020204" pitchFamily="18" charset="0"/>
                <a:cs typeface="Arial"/>
              </a:rPr>
              <a:t>SomCSI</a:t>
            </a:r>
            <a:endParaRPr lang="ca-ES" sz="1200" dirty="0">
              <a:solidFill>
                <a:srgbClr val="002060"/>
              </a:solidFill>
              <a:latin typeface="Bookman Old Style" panose="02050604050505020204" pitchFamily="18" charset="0"/>
              <a:cs typeface="Arial"/>
            </a:endParaRPr>
          </a:p>
          <a:p>
            <a:pPr algn="ctr">
              <a:lnSpc>
                <a:spcPct val="100000"/>
              </a:lnSpc>
            </a:pPr>
            <a:r>
              <a:rPr lang="ca-ES" sz="1200" dirty="0">
                <a:solidFill>
                  <a:srgbClr val="002060"/>
                </a:solidFill>
                <a:latin typeface="Bookman Old Style" panose="02050604050505020204" pitchFamily="18" charset="0"/>
                <a:cs typeface="Arial"/>
              </a:rPr>
              <a:t>Amb tu, per la teva salut</a:t>
            </a:r>
          </a:p>
          <a:p>
            <a:pPr algn="ctr">
              <a:lnSpc>
                <a:spcPct val="100000"/>
              </a:lnSpc>
            </a:pPr>
            <a:endParaRPr lang="ca-ES" sz="900" dirty="0">
              <a:latin typeface="Bookman Old Style" panose="02050604050505020204" pitchFamily="18" charset="0"/>
              <a:cs typeface="Arial"/>
            </a:endParaRPr>
          </a:p>
          <a:p>
            <a:pPr algn="ctr">
              <a:lnSpc>
                <a:spcPct val="100000"/>
              </a:lnSpc>
            </a:pPr>
            <a:endParaRPr sz="900" dirty="0">
              <a:latin typeface="Bookman Old Style" panose="02050604050505020204" pitchFamily="18" charset="0"/>
              <a:cs typeface="Arial"/>
            </a:endParaRPr>
          </a:p>
        </p:txBody>
      </p:sp>
      <p:pic>
        <p:nvPicPr>
          <p:cNvPr id="27" name="Imagen 2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8532634" y="379366"/>
            <a:ext cx="2104325" cy="377576"/>
          </a:xfrm>
          <a:prstGeom prst="rect">
            <a:avLst/>
          </a:prstGeom>
        </p:spPr>
      </p:pic>
      <p:pic>
        <p:nvPicPr>
          <p:cNvPr id="29" name="Imatge 1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416164" y="586998"/>
            <a:ext cx="969952" cy="969952"/>
          </a:xfrm>
          <a:prstGeom prst="rect">
            <a:avLst/>
          </a:prstGeom>
          <a:ln w="3175">
            <a:solidFill>
              <a:schemeClr val="accent1"/>
            </a:solidFill>
          </a:ln>
        </p:spPr>
      </p:pic>
      <p:pic>
        <p:nvPicPr>
          <p:cNvPr id="20" name="Imatge 10">
            <a:extLst>
              <a:ext uri="{FF2B5EF4-FFF2-40B4-BE49-F238E27FC236}">
                <a16:creationId xmlns:a16="http://schemas.microsoft.com/office/drawing/2014/main" id="{302B39F8-7607-4DFE-9190-AD54A1AE562D}"/>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3614494" y="6829425"/>
            <a:ext cx="1130474" cy="340025"/>
          </a:xfrm>
          <a:prstGeom prst="rect">
            <a:avLst/>
          </a:prstGeom>
        </p:spPr>
      </p:pic>
      <p:pic>
        <p:nvPicPr>
          <p:cNvPr id="28" name="Imagen 27">
            <a:extLst>
              <a:ext uri="{FF2B5EF4-FFF2-40B4-BE49-F238E27FC236}">
                <a16:creationId xmlns:a16="http://schemas.microsoft.com/office/drawing/2014/main" id="{7A72EEA2-28B6-4306-BA2B-38D4261DB7C8}"/>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698915" y="5981776"/>
            <a:ext cx="1295570" cy="518229"/>
          </a:xfrm>
          <a:prstGeom prst="rect">
            <a:avLst/>
          </a:prstGeom>
        </p:spPr>
      </p:pic>
      <p:pic>
        <p:nvPicPr>
          <p:cNvPr id="30" name="Imatge 8">
            <a:extLst>
              <a:ext uri="{FF2B5EF4-FFF2-40B4-BE49-F238E27FC236}">
                <a16:creationId xmlns:a16="http://schemas.microsoft.com/office/drawing/2014/main" id="{3CFE51A6-3478-48DB-A67C-8F93FA9218F3}"/>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949546" y="6765824"/>
            <a:ext cx="1022030" cy="544019"/>
          </a:xfrm>
          <a:prstGeom prst="rect">
            <a:avLst/>
          </a:prstGeom>
        </p:spPr>
      </p:pic>
      <p:pic>
        <p:nvPicPr>
          <p:cNvPr id="31" name="Imagen 30">
            <a:extLst>
              <a:ext uri="{FF2B5EF4-FFF2-40B4-BE49-F238E27FC236}">
                <a16:creationId xmlns:a16="http://schemas.microsoft.com/office/drawing/2014/main" id="{2BF159BB-1883-4A29-83AF-4081A9A200F5}"/>
              </a:ext>
            </a:extLst>
          </p:cNvPr>
          <p:cNvPicPr>
            <a:picLocks noChangeAspect="1"/>
          </p:cNvPicPr>
          <p:nvPr/>
        </p:nvPicPr>
        <p:blipFill rotWithShape="1">
          <a:blip r:embed="rId15" cstate="print">
            <a:extLst>
              <a:ext uri="{28A0092B-C50C-407E-A947-70E740481C1C}">
                <a14:useLocalDpi xmlns:a14="http://schemas.microsoft.com/office/drawing/2010/main" val="0"/>
              </a:ext>
            </a:extLst>
          </a:blip>
          <a:srcRect l="10472" r="6831"/>
          <a:stretch/>
        </p:blipFill>
        <p:spPr>
          <a:xfrm>
            <a:off x="6016365" y="6557039"/>
            <a:ext cx="1043822" cy="941925"/>
          </a:xfrm>
          <a:prstGeom prst="rect">
            <a:avLst/>
          </a:prstGeom>
          <a:scene3d>
            <a:camera prst="perspectiveBelow"/>
            <a:lightRig rig="threePt" dir="t"/>
          </a:scene3d>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6"/>
          <p:cNvSpPr txBox="1"/>
          <p:nvPr/>
        </p:nvSpPr>
        <p:spPr>
          <a:xfrm>
            <a:off x="3746500" y="158543"/>
            <a:ext cx="1300354" cy="197490"/>
          </a:xfrm>
          <a:prstGeom prst="rect">
            <a:avLst/>
          </a:prstGeom>
        </p:spPr>
        <p:txBody>
          <a:bodyPr vert="horz" wrap="square" lIns="0" tIns="12700" rIns="0" bIns="0" rtlCol="0">
            <a:spAutoFit/>
          </a:bodyPr>
          <a:lstStyle/>
          <a:p>
            <a:pPr marL="12700">
              <a:lnSpc>
                <a:spcPct val="100000"/>
              </a:lnSpc>
              <a:spcBef>
                <a:spcPts val="100"/>
              </a:spcBef>
            </a:pPr>
            <a:r>
              <a:rPr lang="es-ES" sz="1200" b="1" spc="-5" dirty="0">
                <a:solidFill>
                  <a:srgbClr val="0070C0"/>
                </a:solidFill>
                <a:latin typeface="Californian FB" panose="0207040306080B030204" pitchFamily="18" charset="0"/>
                <a:cs typeface="Arial"/>
              </a:rPr>
              <a:t>PROGRAMA</a:t>
            </a:r>
            <a:endParaRPr sz="1200" dirty="0">
              <a:solidFill>
                <a:srgbClr val="0070C0"/>
              </a:solidFill>
              <a:latin typeface="Californian FB" panose="0207040306080B030204" pitchFamily="18" charset="0"/>
              <a:cs typeface="Arial"/>
            </a:endParaRPr>
          </a:p>
        </p:txBody>
      </p:sp>
      <p:sp>
        <p:nvSpPr>
          <p:cNvPr id="13" name="object 13"/>
          <p:cNvSpPr txBox="1"/>
          <p:nvPr/>
        </p:nvSpPr>
        <p:spPr>
          <a:xfrm>
            <a:off x="432308" y="3333750"/>
            <a:ext cx="1532255" cy="182742"/>
          </a:xfrm>
          <a:prstGeom prst="rect">
            <a:avLst/>
          </a:prstGeom>
        </p:spPr>
        <p:txBody>
          <a:bodyPr vert="horz" wrap="square" lIns="0" tIns="13335" rIns="0" bIns="0" rtlCol="0">
            <a:spAutoFit/>
          </a:bodyPr>
          <a:lstStyle/>
          <a:p>
            <a:pPr marL="12700">
              <a:lnSpc>
                <a:spcPct val="100000"/>
              </a:lnSpc>
              <a:spcBef>
                <a:spcPts val="105"/>
              </a:spcBef>
            </a:pPr>
            <a:r>
              <a:rPr sz="1100" dirty="0">
                <a:solidFill>
                  <a:srgbClr val="7E7E7E"/>
                </a:solidFill>
                <a:latin typeface="Arial MT"/>
                <a:cs typeface="Arial MT"/>
              </a:rPr>
              <a:t>.</a:t>
            </a:r>
            <a:endParaRPr sz="1100" dirty="0">
              <a:latin typeface="Arial MT"/>
              <a:cs typeface="Arial MT"/>
            </a:endParaRPr>
          </a:p>
        </p:txBody>
      </p:sp>
      <p:sp>
        <p:nvSpPr>
          <p:cNvPr id="16" name="object 16"/>
          <p:cNvSpPr txBox="1"/>
          <p:nvPr/>
        </p:nvSpPr>
        <p:spPr>
          <a:xfrm>
            <a:off x="3665346" y="672465"/>
            <a:ext cx="840105" cy="197490"/>
          </a:xfrm>
          <a:prstGeom prst="rect">
            <a:avLst/>
          </a:prstGeom>
        </p:spPr>
        <p:txBody>
          <a:bodyPr vert="horz" wrap="square" lIns="0" tIns="12700" rIns="0" bIns="0" rtlCol="0">
            <a:spAutoFit/>
          </a:bodyPr>
          <a:lstStyle/>
          <a:p>
            <a:pPr marL="12700">
              <a:lnSpc>
                <a:spcPct val="100000"/>
              </a:lnSpc>
              <a:spcBef>
                <a:spcPts val="100"/>
              </a:spcBef>
            </a:pPr>
            <a:r>
              <a:rPr lang="es-ES" sz="1200" spc="-5" dirty="0">
                <a:solidFill>
                  <a:srgbClr val="7E7E7E"/>
                </a:solidFill>
                <a:latin typeface="Arial MT"/>
                <a:cs typeface="Arial MT"/>
              </a:rPr>
              <a:t>.</a:t>
            </a:r>
            <a:endParaRPr sz="1200" dirty="0">
              <a:latin typeface="Arial MT"/>
              <a:cs typeface="Arial MT"/>
            </a:endParaRPr>
          </a:p>
        </p:txBody>
      </p:sp>
      <p:sp>
        <p:nvSpPr>
          <p:cNvPr id="17" name="object 17"/>
          <p:cNvSpPr txBox="1"/>
          <p:nvPr/>
        </p:nvSpPr>
        <p:spPr>
          <a:xfrm>
            <a:off x="4579746" y="672465"/>
            <a:ext cx="2348865" cy="197490"/>
          </a:xfrm>
          <a:prstGeom prst="rect">
            <a:avLst/>
          </a:prstGeom>
        </p:spPr>
        <p:txBody>
          <a:bodyPr vert="horz" wrap="square" lIns="0" tIns="12700" rIns="0" bIns="0" rtlCol="0">
            <a:spAutoFit/>
          </a:bodyPr>
          <a:lstStyle/>
          <a:p>
            <a:pPr marL="12700" marR="5080">
              <a:lnSpc>
                <a:spcPct val="100000"/>
              </a:lnSpc>
              <a:spcBef>
                <a:spcPts val="100"/>
              </a:spcBef>
            </a:pPr>
            <a:r>
              <a:rPr lang="es-ES" sz="1200" spc="-5" dirty="0">
                <a:solidFill>
                  <a:srgbClr val="7E7E7E"/>
                </a:solidFill>
                <a:latin typeface="Arial MT"/>
                <a:cs typeface="Arial MT"/>
              </a:rPr>
              <a:t>.</a:t>
            </a:r>
            <a:endParaRPr sz="1200" dirty="0">
              <a:latin typeface="Arial MT"/>
              <a:cs typeface="Arial MT"/>
            </a:endParaRPr>
          </a:p>
        </p:txBody>
      </p:sp>
      <p:sp>
        <p:nvSpPr>
          <p:cNvPr id="29" name="object 29"/>
          <p:cNvSpPr txBox="1"/>
          <p:nvPr/>
        </p:nvSpPr>
        <p:spPr>
          <a:xfrm>
            <a:off x="3665346" y="5428234"/>
            <a:ext cx="3362325" cy="389850"/>
          </a:xfrm>
          <a:prstGeom prst="rect">
            <a:avLst/>
          </a:prstGeom>
        </p:spPr>
        <p:txBody>
          <a:bodyPr vert="horz" wrap="square" lIns="0" tIns="12700" rIns="0" bIns="0" rtlCol="0">
            <a:spAutoFit/>
          </a:bodyPr>
          <a:lstStyle/>
          <a:p>
            <a:pPr marL="12700">
              <a:lnSpc>
                <a:spcPct val="100000"/>
              </a:lnSpc>
              <a:spcBef>
                <a:spcPts val="100"/>
              </a:spcBef>
            </a:pPr>
            <a:endParaRPr sz="1200" dirty="0">
              <a:latin typeface="Arial MT"/>
              <a:cs typeface="Arial MT"/>
            </a:endParaRPr>
          </a:p>
          <a:p>
            <a:pPr>
              <a:lnSpc>
                <a:spcPct val="100000"/>
              </a:lnSpc>
              <a:spcBef>
                <a:spcPts val="5"/>
              </a:spcBef>
            </a:pPr>
            <a:endParaRPr sz="1250" dirty="0">
              <a:latin typeface="Arial MT"/>
              <a:cs typeface="Arial MT"/>
            </a:endParaRPr>
          </a:p>
        </p:txBody>
      </p:sp>
      <p:sp>
        <p:nvSpPr>
          <p:cNvPr id="3" name="Rectángulo 2"/>
          <p:cNvSpPr/>
          <p:nvPr/>
        </p:nvSpPr>
        <p:spPr>
          <a:xfrm>
            <a:off x="228600" y="1129166"/>
            <a:ext cx="3042411" cy="4088555"/>
          </a:xfrm>
          <a:prstGeom prst="rect">
            <a:avLst/>
          </a:prstGeom>
        </p:spPr>
        <p:txBody>
          <a:bodyPr wrap="square">
            <a:spAutoFit/>
          </a:bodyPr>
          <a:lstStyle/>
          <a:p>
            <a:pPr>
              <a:lnSpc>
                <a:spcPct val="107000"/>
              </a:lnSpc>
              <a:spcAft>
                <a:spcPts val="0"/>
              </a:spcAft>
            </a:pPr>
            <a:endParaRPr lang="ca-ES" sz="1200" b="1" dirty="0">
              <a:solidFill>
                <a:srgbClr val="0070C0"/>
              </a:solidFill>
              <a:latin typeface="Californian FB" panose="0207040306080B030204" pitchFamily="18" charset="0"/>
              <a:ea typeface="Calibri" panose="020F0502020204030204" pitchFamily="34" charset="0"/>
              <a:cs typeface="Martel" panose="00000500000000000000" pitchFamily="2" charset="0"/>
            </a:endParaRPr>
          </a:p>
          <a:p>
            <a:pPr>
              <a:lnSpc>
                <a:spcPct val="107000"/>
              </a:lnSpc>
              <a:spcAft>
                <a:spcPts val="0"/>
              </a:spcAft>
            </a:pPr>
            <a:r>
              <a:rPr lang="ca-ES" sz="1200" b="1" dirty="0">
                <a:solidFill>
                  <a:srgbClr val="0070C0"/>
                </a:solidFill>
                <a:latin typeface="Californian FB" panose="0207040306080B030204" pitchFamily="18" charset="0"/>
                <a:ea typeface="Calibri" panose="020F0502020204030204" pitchFamily="34" charset="0"/>
                <a:cs typeface="Martel" panose="00000500000000000000" pitchFamily="2" charset="0"/>
              </a:rPr>
              <a:t>METODOLOGIA</a:t>
            </a:r>
            <a:endParaRPr lang="ca-ES" sz="1200" dirty="0">
              <a:latin typeface="Californian FB" panose="0207040306080B030204" pitchFamily="18" charset="0"/>
              <a:ea typeface="Calibri" panose="020F0502020204030204" pitchFamily="34" charset="0"/>
              <a:cs typeface="Times New Roman" panose="02020603050405020304" pitchFamily="18" charset="0"/>
            </a:endParaRPr>
          </a:p>
          <a:p>
            <a:pPr algn="just">
              <a:spcAft>
                <a:spcPts val="0"/>
              </a:spcAft>
            </a:pPr>
            <a:r>
              <a:rPr lang="ca-ES" sz="1000" dirty="0">
                <a:latin typeface="Bookman Old Style" panose="02050604050505020204" pitchFamily="18" charset="0"/>
                <a:ea typeface="Calibri" panose="020F0502020204030204" pitchFamily="34" charset="0"/>
                <a:cs typeface="Tw Cen MT" panose="020B0602020104020603" pitchFamily="34" charset="0"/>
              </a:rPr>
              <a:t>El curs és presencial i també en connexió sincrònica a través de</a:t>
            </a:r>
            <a:r>
              <a:rPr lang="ca-ES" sz="1000" dirty="0">
                <a:solidFill>
                  <a:srgbClr val="FF0000"/>
                </a:solidFill>
                <a:latin typeface="Bookman Old Style" panose="02050604050505020204" pitchFamily="18" charset="0"/>
                <a:ea typeface="Calibri" panose="020F0502020204030204" pitchFamily="34" charset="0"/>
                <a:cs typeface="Tw Cen MT" panose="020B0602020104020603" pitchFamily="34" charset="0"/>
              </a:rPr>
              <a:t> </a:t>
            </a:r>
            <a:r>
              <a:rPr lang="ca-ES" sz="1000" dirty="0">
                <a:solidFill>
                  <a:srgbClr val="000000"/>
                </a:solidFill>
                <a:latin typeface="Bookman Old Style" panose="02050604050505020204" pitchFamily="18" charset="0"/>
                <a:ea typeface="Calibri" panose="020F0502020204030204" pitchFamily="34" charset="0"/>
                <a:cs typeface="Tw Cen MT" panose="020B0602020104020603" pitchFamily="34" charset="0"/>
              </a:rPr>
              <a:t>Microsoft </a:t>
            </a:r>
            <a:r>
              <a:rPr lang="ca-ES" sz="1000" dirty="0" err="1">
                <a:solidFill>
                  <a:srgbClr val="000000"/>
                </a:solidFill>
                <a:latin typeface="Bookman Old Style" panose="02050604050505020204" pitchFamily="18" charset="0"/>
                <a:ea typeface="Calibri" panose="020F0502020204030204" pitchFamily="34" charset="0"/>
                <a:cs typeface="Tw Cen MT" panose="020B0602020104020603" pitchFamily="34" charset="0"/>
              </a:rPr>
              <a:t>Teams</a:t>
            </a:r>
            <a:r>
              <a:rPr lang="ca-ES" sz="1000" dirty="0">
                <a:solidFill>
                  <a:srgbClr val="000000"/>
                </a:solidFill>
                <a:latin typeface="Bookman Old Style" panose="02050604050505020204" pitchFamily="18" charset="0"/>
                <a:ea typeface="Calibri" panose="020F0502020204030204" pitchFamily="34" charset="0"/>
                <a:cs typeface="Tw Cen MT" panose="020B0602020104020603" pitchFamily="34" charset="0"/>
              </a:rPr>
              <a:t>. </a:t>
            </a:r>
            <a:endParaRPr lang="ca-ES" sz="1000" dirty="0">
              <a:latin typeface="Bookman Old Style" panose="02050604050505020204" pitchFamily="18" charset="0"/>
              <a:ea typeface="Calibri" panose="020F0502020204030204" pitchFamily="34" charset="0"/>
              <a:cs typeface="Times New Roman" panose="02020603050405020304" pitchFamily="18" charset="0"/>
            </a:endParaRPr>
          </a:p>
          <a:p>
            <a:pPr algn="just">
              <a:spcAft>
                <a:spcPts val="0"/>
              </a:spcAft>
            </a:pPr>
            <a:r>
              <a:rPr lang="ca-ES" sz="1000" dirty="0">
                <a:solidFill>
                  <a:srgbClr val="000000"/>
                </a:solidFill>
                <a:latin typeface="Bookman Old Style" panose="02050604050505020204" pitchFamily="18" charset="0"/>
                <a:ea typeface="Calibri" panose="020F0502020204030204" pitchFamily="34" charset="0"/>
                <a:cs typeface="Tw Cen MT" panose="020B0602020104020603" pitchFamily="34" charset="0"/>
              </a:rPr>
              <a:t>Cada activitat programada té una durada de 45 minuts. Els primers 35 minuts es dediquen a una exposició teòrica pel ponent, que contempla l’actualització de l’estat de coneixement del tema que es tracta. Els temes han estat escollits prioritzant aquells que representen rellevància en els àmbits d’actuació dins de l’especialitat. Al final de cada presentació s’estableix un període de fins a 10 minuts de durada consistent en un diàleg bidireccional entre els assistents i el/la docent, per resoldre dubtes o aspectes que no hagin quedat prou clars durant l’exposició.</a:t>
            </a:r>
          </a:p>
          <a:p>
            <a:pPr marL="457200" algn="just">
              <a:lnSpc>
                <a:spcPct val="150000"/>
              </a:lnSpc>
              <a:spcAft>
                <a:spcPts val="0"/>
              </a:spcAft>
            </a:pPr>
            <a:endParaRPr lang="ca-ES" sz="1200" b="1" dirty="0">
              <a:solidFill>
                <a:srgbClr val="0070C0"/>
              </a:solidFill>
              <a:latin typeface="Californian FB" panose="0207040306080B030204" pitchFamily="18" charset="0"/>
              <a:ea typeface="Calibri" panose="020F0502020204030204" pitchFamily="34" charset="0"/>
              <a:cs typeface="Tw Cen MT" panose="020B0602020104020603" pitchFamily="34" charset="0"/>
            </a:endParaRPr>
          </a:p>
          <a:p>
            <a:pPr marL="457200" algn="just">
              <a:lnSpc>
                <a:spcPct val="150000"/>
              </a:lnSpc>
              <a:spcAft>
                <a:spcPts val="0"/>
              </a:spcAft>
            </a:pPr>
            <a:endParaRPr lang="ca-ES" sz="1200" b="1" dirty="0">
              <a:solidFill>
                <a:srgbClr val="0070C0"/>
              </a:solidFill>
              <a:latin typeface="Californian FB" panose="0207040306080B030204" pitchFamily="18" charset="0"/>
              <a:ea typeface="Calibri" panose="020F0502020204030204" pitchFamily="34" charset="0"/>
              <a:cs typeface="Tw Cen MT" panose="020B0602020104020603" pitchFamily="34" charset="0"/>
            </a:endParaRPr>
          </a:p>
          <a:p>
            <a:pPr algn="just">
              <a:lnSpc>
                <a:spcPct val="150000"/>
              </a:lnSpc>
              <a:spcAft>
                <a:spcPts val="0"/>
              </a:spcAft>
            </a:pPr>
            <a:r>
              <a:rPr lang="ca-ES" sz="1200" b="1" dirty="0">
                <a:solidFill>
                  <a:srgbClr val="0070C0"/>
                </a:solidFill>
                <a:latin typeface="Californian FB" panose="0207040306080B030204" pitchFamily="18" charset="0"/>
                <a:ea typeface="Calibri" panose="020F0502020204030204" pitchFamily="34" charset="0"/>
                <a:cs typeface="Tw Cen MT" panose="020B0602020104020603" pitchFamily="34" charset="0"/>
              </a:rPr>
              <a:t>ASSISTÈNCIA </a:t>
            </a:r>
            <a:endParaRPr lang="ca-ES" sz="1200" dirty="0">
              <a:latin typeface="Californian FB" panose="0207040306080B030204" pitchFamily="18" charset="0"/>
              <a:ea typeface="Calibri" panose="020F0502020204030204" pitchFamily="34" charset="0"/>
              <a:cs typeface="Times New Roman" panose="02020603050405020304" pitchFamily="18" charset="0"/>
            </a:endParaRPr>
          </a:p>
          <a:p>
            <a:pPr algn="just">
              <a:spcAft>
                <a:spcPts val="800"/>
              </a:spcAft>
            </a:pPr>
            <a:r>
              <a:rPr lang="ca-ES" sz="1000" dirty="0">
                <a:solidFill>
                  <a:srgbClr val="000000"/>
                </a:solidFill>
                <a:latin typeface="Bookman Old Style" panose="02050604050505020204" pitchFamily="18" charset="0"/>
                <a:ea typeface="Calibri" panose="020F0502020204030204" pitchFamily="34" charset="0"/>
                <a:cs typeface="Tw Cen MT" panose="020B0602020104020603" pitchFamily="34" charset="0"/>
              </a:rPr>
              <a:t>Obtindran CERTIFICAT D’ASSISTÈNCIA les persones que assisteixin almenys al 80% de les hores del curs.</a:t>
            </a:r>
            <a:endParaRPr lang="ca-ES" sz="1000" dirty="0">
              <a:effectLst/>
              <a:latin typeface="Bookman Old Style" panose="02050604050505020204" pitchFamily="18" charset="0"/>
              <a:ea typeface="Calibri" panose="020F0502020204030204" pitchFamily="34" charset="0"/>
              <a:cs typeface="Times New Roman" panose="02020603050405020304" pitchFamily="18" charset="0"/>
            </a:endParaRPr>
          </a:p>
        </p:txBody>
      </p:sp>
      <p:sp>
        <p:nvSpPr>
          <p:cNvPr id="4" name="Rectángulo 3"/>
          <p:cNvSpPr/>
          <p:nvPr/>
        </p:nvSpPr>
        <p:spPr>
          <a:xfrm>
            <a:off x="3665346" y="504825"/>
            <a:ext cx="3362324" cy="7540526"/>
          </a:xfrm>
          <a:prstGeom prst="rect">
            <a:avLst/>
          </a:prstGeom>
        </p:spPr>
        <p:txBody>
          <a:bodyPr wrap="square">
            <a:spAutoFit/>
          </a:bodyPr>
          <a:lstStyle/>
          <a:p>
            <a:pPr lvl="0">
              <a:spcAft>
                <a:spcPts val="0"/>
              </a:spcAft>
              <a:buClr>
                <a:srgbClr val="002060"/>
              </a:buClr>
            </a:pPr>
            <a:r>
              <a:rPr lang="ca-ES" sz="1050" b="1" dirty="0">
                <a:solidFill>
                  <a:schemeClr val="accent6">
                    <a:lumMod val="50000"/>
                  </a:schemeClr>
                </a:solidFill>
                <a:latin typeface="Californian FB" panose="0207040306080B030204" pitchFamily="18" charset="0"/>
                <a:ea typeface="Calibri" panose="020F0502020204030204" pitchFamily="34" charset="0"/>
                <a:cs typeface="Martel" panose="00000500000000000000" pitchFamily="2" charset="0"/>
              </a:rPr>
              <a:t>29/01/2026</a:t>
            </a:r>
          </a:p>
          <a:p>
            <a:pPr lvl="0">
              <a:spcAft>
                <a:spcPts val="0"/>
              </a:spcAft>
              <a:buClr>
                <a:srgbClr val="002060"/>
              </a:buClr>
            </a:pPr>
            <a:r>
              <a:rPr lang="ca-ES" sz="1050" dirty="0">
                <a:solidFill>
                  <a:schemeClr val="accent6">
                    <a:lumMod val="50000"/>
                  </a:schemeClr>
                </a:solidFill>
                <a:latin typeface="Californian FB" panose="0207040306080B030204" pitchFamily="18" charset="0"/>
                <a:ea typeface="Calibri" panose="020F0502020204030204" pitchFamily="34" charset="0"/>
                <a:cs typeface="Martel" panose="00000500000000000000" pitchFamily="2" charset="0"/>
              </a:rPr>
              <a:t>08:10h</a:t>
            </a:r>
          </a:p>
          <a:p>
            <a:pPr lvl="0">
              <a:spcAft>
                <a:spcPts val="0"/>
              </a:spcAft>
              <a:buClr>
                <a:srgbClr val="002060"/>
              </a:buClr>
            </a:pPr>
            <a:r>
              <a:rPr lang="ca-ES" sz="1050" b="1" dirty="0">
                <a:solidFill>
                  <a:schemeClr val="accent6">
                    <a:lumMod val="50000"/>
                  </a:schemeClr>
                </a:solidFill>
                <a:latin typeface="Californian FB" panose="0207040306080B030204" pitchFamily="18" charset="0"/>
                <a:ea typeface="Calibri" panose="020F0502020204030204" pitchFamily="34" charset="0"/>
                <a:cs typeface="Martel" panose="00000500000000000000" pitchFamily="2" charset="0"/>
              </a:rPr>
              <a:t>INAUGURACIÓ DEL CURS</a:t>
            </a:r>
          </a:p>
          <a:p>
            <a:pPr>
              <a:buClr>
                <a:srgbClr val="002060"/>
              </a:buClr>
            </a:pPr>
            <a:r>
              <a:rPr lang="es-ES" sz="1050" dirty="0">
                <a:solidFill>
                  <a:schemeClr val="accent6">
                    <a:lumMod val="50000"/>
                  </a:schemeClr>
                </a:solidFill>
                <a:latin typeface="Californian FB" panose="0207040306080B030204" pitchFamily="18" charset="0"/>
                <a:ea typeface="Calibri" panose="020F0502020204030204" pitchFamily="34" charset="0"/>
                <a:cs typeface="Martel" panose="00000500000000000000" pitchFamily="2" charset="0"/>
              </a:rPr>
              <a:t>La </a:t>
            </a:r>
            <a:r>
              <a:rPr lang="es-ES" sz="1050" dirty="0" err="1">
                <a:solidFill>
                  <a:schemeClr val="accent6">
                    <a:lumMod val="50000"/>
                  </a:schemeClr>
                </a:solidFill>
                <a:latin typeface="Californian FB" panose="0207040306080B030204" pitchFamily="18" charset="0"/>
                <a:ea typeface="Calibri" panose="020F0502020204030204" pitchFamily="34" charset="0"/>
                <a:cs typeface="Martel" panose="00000500000000000000" pitchFamily="2" charset="0"/>
              </a:rPr>
              <a:t>Direcció</a:t>
            </a:r>
            <a:r>
              <a:rPr lang="es-ES" sz="1050" dirty="0">
                <a:solidFill>
                  <a:schemeClr val="accent6">
                    <a:lumMod val="50000"/>
                  </a:schemeClr>
                </a:solidFill>
                <a:latin typeface="Californian FB" panose="0207040306080B030204" pitchFamily="18" charset="0"/>
                <a:ea typeface="Calibri" panose="020F0502020204030204" pitchFamily="34" charset="0"/>
                <a:cs typeface="Martel" panose="00000500000000000000" pitchFamily="2" charset="0"/>
              </a:rPr>
              <a:t> del CHUMB</a:t>
            </a:r>
          </a:p>
          <a:p>
            <a:pPr>
              <a:buClr>
                <a:srgbClr val="002060"/>
              </a:buClr>
            </a:pPr>
            <a:r>
              <a:rPr lang="es-ES" sz="1050" dirty="0">
                <a:solidFill>
                  <a:schemeClr val="accent6">
                    <a:lumMod val="50000"/>
                  </a:schemeClr>
                </a:solidFill>
                <a:latin typeface="Californian FB" panose="0207040306080B030204" pitchFamily="18" charset="0"/>
                <a:ea typeface="Calibri" panose="020F0502020204030204" pitchFamily="34" charset="0"/>
                <a:cs typeface="Martel" panose="00000500000000000000" pitchFamily="2" charset="0"/>
              </a:rPr>
              <a:t>Rami Qanneta </a:t>
            </a:r>
            <a:r>
              <a:rPr lang="es-ES" sz="1050" dirty="0">
                <a:latin typeface="Californian FB" panose="0207040306080B030204" pitchFamily="18" charset="0"/>
                <a:cs typeface="Arial"/>
              </a:rPr>
              <a:t>| </a:t>
            </a:r>
            <a:r>
              <a:rPr lang="es-ES" sz="1100" i="1" dirty="0" err="1">
                <a:latin typeface="Californian FB" panose="0207040306080B030204" pitchFamily="18" charset="0"/>
                <a:cs typeface="Arial"/>
              </a:rPr>
              <a:t>Cap</a:t>
            </a:r>
            <a:r>
              <a:rPr lang="es-ES" sz="1100" i="1" dirty="0">
                <a:latin typeface="Californian FB" panose="0207040306080B030204" pitchFamily="18" charset="0"/>
                <a:cs typeface="Arial"/>
              </a:rPr>
              <a:t> de </a:t>
            </a:r>
            <a:r>
              <a:rPr lang="es-ES" sz="1100" i="1" dirty="0" err="1">
                <a:latin typeface="Californian FB" panose="0207040306080B030204" pitchFamily="18" charset="0"/>
                <a:cs typeface="Arial"/>
              </a:rPr>
              <a:t>Servei</a:t>
            </a:r>
            <a:r>
              <a:rPr lang="es-ES" sz="1100" i="1" dirty="0">
                <a:latin typeface="Californian FB" panose="0207040306080B030204" pitchFamily="18" charset="0"/>
                <a:cs typeface="Arial"/>
              </a:rPr>
              <a:t> de Medicina Interna </a:t>
            </a:r>
            <a:r>
              <a:rPr lang="es-ES" sz="1050" dirty="0">
                <a:latin typeface="Californian FB" panose="0207040306080B030204" pitchFamily="18" charset="0"/>
                <a:cs typeface="Arial"/>
              </a:rPr>
              <a:t>CHUMB</a:t>
            </a:r>
            <a:endParaRPr lang="ca-ES" sz="1050" dirty="0">
              <a:solidFill>
                <a:schemeClr val="accent6">
                  <a:lumMod val="50000"/>
                </a:schemeClr>
              </a:solidFill>
              <a:latin typeface="Californian FB" panose="0207040306080B030204" pitchFamily="18" charset="0"/>
              <a:ea typeface="Calibri" panose="020F0502020204030204" pitchFamily="34" charset="0"/>
              <a:cs typeface="Martel" panose="00000500000000000000" pitchFamily="2" charset="0"/>
            </a:endParaRPr>
          </a:p>
          <a:p>
            <a:pPr lvl="0">
              <a:spcAft>
                <a:spcPts val="0"/>
              </a:spcAft>
              <a:buClr>
                <a:srgbClr val="002060"/>
              </a:buClr>
            </a:pPr>
            <a:endParaRPr lang="ca-ES" sz="1050" b="1" dirty="0">
              <a:solidFill>
                <a:srgbClr val="0070C0"/>
              </a:solidFill>
              <a:latin typeface="Californian FB" panose="0207040306080B030204" pitchFamily="18" charset="0"/>
              <a:ea typeface="Calibri" panose="020F0502020204030204" pitchFamily="34" charset="0"/>
              <a:cs typeface="Martel" panose="00000500000000000000" pitchFamily="2" charset="0"/>
            </a:endParaRPr>
          </a:p>
          <a:p>
            <a:pPr lvl="0">
              <a:spcAft>
                <a:spcPts val="0"/>
              </a:spcAft>
              <a:buClr>
                <a:srgbClr val="002060"/>
              </a:buClr>
            </a:pPr>
            <a:r>
              <a:rPr lang="ca-ES" sz="1050" b="1" dirty="0">
                <a:solidFill>
                  <a:srgbClr val="0070C0"/>
                </a:solidFill>
                <a:latin typeface="Californian FB" panose="0207040306080B030204" pitchFamily="18" charset="0"/>
                <a:ea typeface="Calibri" panose="020F0502020204030204" pitchFamily="34" charset="0"/>
                <a:cs typeface="Martel" panose="00000500000000000000" pitchFamily="2" charset="0"/>
              </a:rPr>
              <a:t>29/01/2026</a:t>
            </a:r>
            <a:endParaRPr lang="ca-ES" sz="1050" b="1" i="1" dirty="0">
              <a:solidFill>
                <a:schemeClr val="bg2">
                  <a:lumMod val="50000"/>
                </a:schemeClr>
              </a:solidFill>
              <a:latin typeface="Californian FB" panose="0207040306080B030204" pitchFamily="18" charset="0"/>
              <a:ea typeface="Calibri" panose="020F0502020204030204" pitchFamily="34" charset="0"/>
              <a:cs typeface="Martel" panose="00000500000000000000" pitchFamily="2" charset="0"/>
            </a:endParaRPr>
          </a:p>
          <a:p>
            <a:pPr lvl="0">
              <a:spcAft>
                <a:spcPts val="0"/>
              </a:spcAft>
              <a:buClr>
                <a:srgbClr val="002060"/>
              </a:buClr>
            </a:pPr>
            <a:r>
              <a:rPr lang="ca-ES" sz="1050" dirty="0">
                <a:solidFill>
                  <a:srgbClr val="002060"/>
                </a:solidFill>
                <a:latin typeface="Californian FB" panose="0207040306080B030204" pitchFamily="18" charset="0"/>
                <a:ea typeface="Calibri" panose="020F0502020204030204" pitchFamily="34" charset="0"/>
                <a:cs typeface="Martel" panose="00000500000000000000" pitchFamily="2" charset="0"/>
              </a:rPr>
              <a:t>Conceptes Bàsics en la Seguretat del Pacient</a:t>
            </a:r>
          </a:p>
          <a:p>
            <a:pPr lvl="0">
              <a:spcAft>
                <a:spcPts val="0"/>
              </a:spcAft>
              <a:buClr>
                <a:srgbClr val="002060"/>
              </a:buClr>
            </a:pPr>
            <a:r>
              <a:rPr lang="ca-ES" sz="1050" i="1" dirty="0">
                <a:solidFill>
                  <a:schemeClr val="accent6">
                    <a:lumMod val="50000"/>
                  </a:schemeClr>
                </a:solidFill>
                <a:latin typeface="Californian FB" panose="0207040306080B030204" pitchFamily="18" charset="0"/>
                <a:ea typeface="Calibri" panose="020F0502020204030204" pitchFamily="34" charset="0"/>
                <a:cs typeface="Martel" panose="00000500000000000000" pitchFamily="2" charset="0"/>
              </a:rPr>
              <a:t>Manuel Lafuente </a:t>
            </a:r>
            <a:r>
              <a:rPr lang="es-ES" sz="1050" dirty="0">
                <a:latin typeface="Californian FB" panose="0207040306080B030204" pitchFamily="18" charset="0"/>
                <a:cs typeface="Arial"/>
              </a:rPr>
              <a:t>| Responsable de </a:t>
            </a:r>
            <a:r>
              <a:rPr lang="es-ES" sz="1050" dirty="0" err="1">
                <a:latin typeface="Californian FB" panose="0207040306080B030204" pitchFamily="18" charset="0"/>
                <a:cs typeface="Arial"/>
              </a:rPr>
              <a:t>Seguretat</a:t>
            </a:r>
            <a:r>
              <a:rPr lang="es-ES" sz="1050" dirty="0">
                <a:latin typeface="Californian FB" panose="0207040306080B030204" pitchFamily="18" charset="0"/>
                <a:cs typeface="Arial"/>
              </a:rPr>
              <a:t> del </a:t>
            </a:r>
            <a:r>
              <a:rPr lang="es-ES" sz="1050" dirty="0" err="1">
                <a:latin typeface="Californian FB" panose="0207040306080B030204" pitchFamily="18" charset="0"/>
                <a:cs typeface="Arial"/>
              </a:rPr>
              <a:t>Pacient</a:t>
            </a:r>
            <a:r>
              <a:rPr lang="es-ES" sz="1050" dirty="0">
                <a:solidFill>
                  <a:srgbClr val="000000"/>
                </a:solidFill>
                <a:latin typeface="Californian FB" panose="0207040306080B030204" pitchFamily="18" charset="0"/>
                <a:cs typeface="Martel" panose="00000500000000000000" pitchFamily="2" charset="0"/>
              </a:rPr>
              <a:t> </a:t>
            </a:r>
            <a:r>
              <a:rPr lang="es-ES" sz="1050" dirty="0">
                <a:latin typeface="Californian FB" panose="0207040306080B030204" pitchFamily="18" charset="0"/>
                <a:cs typeface="Arial"/>
              </a:rPr>
              <a:t>|</a:t>
            </a:r>
            <a:r>
              <a:rPr lang="es-ES" sz="1050" dirty="0">
                <a:solidFill>
                  <a:srgbClr val="000000"/>
                </a:solidFill>
                <a:latin typeface="Californian FB" panose="0207040306080B030204" pitchFamily="18" charset="0"/>
                <a:ea typeface="Calibri" panose="020F0502020204030204" pitchFamily="34" charset="0"/>
                <a:cs typeface="Martel" panose="00000500000000000000" pitchFamily="2" charset="0"/>
              </a:rPr>
              <a:t> CHUMB</a:t>
            </a:r>
            <a:endParaRPr lang="ca-ES" sz="1050" b="1" dirty="0">
              <a:solidFill>
                <a:srgbClr val="000000"/>
              </a:solidFill>
              <a:latin typeface="Californian FB" panose="0207040306080B030204" pitchFamily="18" charset="0"/>
              <a:ea typeface="Calibri" panose="020F0502020204030204" pitchFamily="34" charset="0"/>
              <a:cs typeface="Martel" panose="00000500000000000000" pitchFamily="2" charset="0"/>
            </a:endParaRPr>
          </a:p>
          <a:p>
            <a:pPr lvl="0">
              <a:spcAft>
                <a:spcPts val="0"/>
              </a:spcAft>
              <a:buClr>
                <a:srgbClr val="002060"/>
              </a:buClr>
            </a:pPr>
            <a:endParaRPr lang="ca-ES" sz="1050" b="1" dirty="0">
              <a:solidFill>
                <a:srgbClr val="0070C0"/>
              </a:solidFill>
              <a:latin typeface="Californian FB" panose="0207040306080B030204" pitchFamily="18" charset="0"/>
              <a:ea typeface="Calibri" panose="020F0502020204030204" pitchFamily="34" charset="0"/>
              <a:cs typeface="Martel" panose="00000500000000000000" pitchFamily="2" charset="0"/>
            </a:endParaRPr>
          </a:p>
          <a:p>
            <a:pPr lvl="0">
              <a:spcAft>
                <a:spcPts val="0"/>
              </a:spcAft>
              <a:buClr>
                <a:srgbClr val="002060"/>
              </a:buClr>
            </a:pPr>
            <a:r>
              <a:rPr lang="ca-ES" sz="1050" b="1" dirty="0">
                <a:solidFill>
                  <a:srgbClr val="0070C0"/>
                </a:solidFill>
                <a:latin typeface="Californian FB" panose="0207040306080B030204" pitchFamily="18" charset="0"/>
                <a:ea typeface="Calibri" panose="020F0502020204030204" pitchFamily="34" charset="0"/>
                <a:cs typeface="Martel" panose="00000500000000000000" pitchFamily="2" charset="0"/>
              </a:rPr>
              <a:t>12/02/2026</a:t>
            </a:r>
            <a:endParaRPr lang="ca-ES" sz="1050" b="1" i="1" dirty="0">
              <a:solidFill>
                <a:schemeClr val="bg2">
                  <a:lumMod val="50000"/>
                </a:schemeClr>
              </a:solidFill>
              <a:latin typeface="Californian FB" panose="0207040306080B030204" pitchFamily="18" charset="0"/>
              <a:ea typeface="Calibri" panose="020F0502020204030204" pitchFamily="34" charset="0"/>
              <a:cs typeface="Martel" panose="00000500000000000000" pitchFamily="2" charset="0"/>
            </a:endParaRPr>
          </a:p>
          <a:p>
            <a:pPr lvl="0">
              <a:spcAft>
                <a:spcPts val="0"/>
              </a:spcAft>
              <a:buClr>
                <a:srgbClr val="002060"/>
              </a:buClr>
            </a:pPr>
            <a:r>
              <a:rPr lang="es-ES" sz="1050" dirty="0">
                <a:solidFill>
                  <a:srgbClr val="002060"/>
                </a:solidFill>
                <a:effectLst/>
                <a:latin typeface="Californian FB" panose="0207040306080B030204" pitchFamily="18" charset="0"/>
                <a:ea typeface="Calibri" panose="020F0502020204030204" pitchFamily="34" charset="0"/>
              </a:rPr>
              <a:t>Programa de</a:t>
            </a:r>
            <a:r>
              <a:rPr lang="ca-ES" sz="1050" dirty="0">
                <a:solidFill>
                  <a:srgbClr val="002060"/>
                </a:solidFill>
                <a:effectLst/>
                <a:latin typeface="Californian FB" panose="0207040306080B030204" pitchFamily="18" charset="0"/>
                <a:ea typeface="Calibri" panose="020F0502020204030204" pitchFamily="34" charset="0"/>
              </a:rPr>
              <a:t> Diagnòstic</a:t>
            </a:r>
            <a:r>
              <a:rPr lang="es-ES" sz="1050" dirty="0">
                <a:solidFill>
                  <a:srgbClr val="002060"/>
                </a:solidFill>
                <a:effectLst/>
                <a:latin typeface="Californian FB" panose="0207040306080B030204" pitchFamily="18" charset="0"/>
                <a:ea typeface="Calibri" panose="020F0502020204030204" pitchFamily="34" charset="0"/>
              </a:rPr>
              <a:t> </a:t>
            </a:r>
            <a:r>
              <a:rPr lang="es-ES" sz="1050" dirty="0" err="1">
                <a:solidFill>
                  <a:srgbClr val="002060"/>
                </a:solidFill>
                <a:latin typeface="Californian FB" panose="0207040306080B030204" pitchFamily="18" charset="0"/>
                <a:ea typeface="Calibri" panose="020F0502020204030204" pitchFamily="34" charset="0"/>
              </a:rPr>
              <a:t>R</a:t>
            </a:r>
            <a:r>
              <a:rPr lang="es-ES" sz="1050" dirty="0" err="1">
                <a:solidFill>
                  <a:srgbClr val="002060"/>
                </a:solidFill>
                <a:effectLst/>
                <a:latin typeface="Californian FB" panose="0207040306080B030204" pitchFamily="18" charset="0"/>
                <a:ea typeface="Calibri" panose="020F0502020204030204" pitchFamily="34" charset="0"/>
              </a:rPr>
              <a:t>àpid</a:t>
            </a:r>
            <a:r>
              <a:rPr lang="es-ES" sz="1050" dirty="0">
                <a:solidFill>
                  <a:srgbClr val="002060"/>
                </a:solidFill>
                <a:effectLst/>
                <a:latin typeface="Californian FB" panose="0207040306080B030204" pitchFamily="18" charset="0"/>
                <a:ea typeface="Calibri" panose="020F0502020204030204" pitchFamily="34" charset="0"/>
              </a:rPr>
              <a:t> del </a:t>
            </a:r>
            <a:r>
              <a:rPr lang="es-ES" sz="1050" dirty="0" err="1">
                <a:solidFill>
                  <a:srgbClr val="002060"/>
                </a:solidFill>
                <a:latin typeface="Californian FB" panose="0207040306080B030204" pitchFamily="18" charset="0"/>
                <a:ea typeface="Calibri" panose="020F0502020204030204" pitchFamily="34" charset="0"/>
              </a:rPr>
              <a:t>C</a:t>
            </a:r>
            <a:r>
              <a:rPr lang="es-ES" sz="1050" dirty="0" err="1">
                <a:solidFill>
                  <a:srgbClr val="002060"/>
                </a:solidFill>
                <a:effectLst/>
                <a:latin typeface="Californian FB" panose="0207040306080B030204" pitchFamily="18" charset="0"/>
                <a:ea typeface="Calibri" panose="020F0502020204030204" pitchFamily="34" charset="0"/>
              </a:rPr>
              <a:t>àncer</a:t>
            </a:r>
            <a:r>
              <a:rPr lang="es-ES" sz="1050" dirty="0">
                <a:solidFill>
                  <a:srgbClr val="002060"/>
                </a:solidFill>
                <a:effectLst/>
                <a:latin typeface="Californian FB" panose="0207040306080B030204" pitchFamily="18" charset="0"/>
                <a:ea typeface="Calibri" panose="020F0502020204030204" pitchFamily="34" charset="0"/>
              </a:rPr>
              <a:t> a Catalunya:</a:t>
            </a:r>
            <a:r>
              <a:rPr lang="ca-ES" sz="1050" dirty="0">
                <a:solidFill>
                  <a:srgbClr val="002060"/>
                </a:solidFill>
                <a:effectLst/>
                <a:latin typeface="Californian FB" panose="0207040306080B030204" pitchFamily="18" charset="0"/>
                <a:ea typeface="Calibri" panose="020F0502020204030204" pitchFamily="34" charset="0"/>
              </a:rPr>
              <a:t> Adaptació</a:t>
            </a:r>
            <a:r>
              <a:rPr lang="es-ES" sz="1050" dirty="0">
                <a:solidFill>
                  <a:srgbClr val="002060"/>
                </a:solidFill>
                <a:effectLst/>
                <a:latin typeface="Californian FB" panose="0207040306080B030204" pitchFamily="18" charset="0"/>
                <a:ea typeface="Calibri" panose="020F0502020204030204" pitchFamily="34" charset="0"/>
              </a:rPr>
              <a:t> al </a:t>
            </a:r>
            <a:r>
              <a:rPr lang="es-ES" sz="1050" dirty="0" err="1">
                <a:solidFill>
                  <a:srgbClr val="002060"/>
                </a:solidFill>
                <a:latin typeface="Californian FB" panose="0207040306080B030204" pitchFamily="18" charset="0"/>
                <a:ea typeface="Calibri" panose="020F0502020204030204" pitchFamily="34" charset="0"/>
              </a:rPr>
              <a:t>N</a:t>
            </a:r>
            <a:r>
              <a:rPr lang="es-ES" sz="1050" dirty="0" err="1">
                <a:solidFill>
                  <a:srgbClr val="002060"/>
                </a:solidFill>
                <a:effectLst/>
                <a:latin typeface="Californian FB" panose="0207040306080B030204" pitchFamily="18" charset="0"/>
                <a:ea typeface="Calibri" panose="020F0502020204030204" pitchFamily="34" charset="0"/>
              </a:rPr>
              <a:t>ostre</a:t>
            </a:r>
            <a:r>
              <a:rPr lang="es-ES" sz="1050" dirty="0">
                <a:solidFill>
                  <a:srgbClr val="002060"/>
                </a:solidFill>
                <a:effectLst/>
                <a:latin typeface="Californian FB" panose="0207040306080B030204" pitchFamily="18" charset="0"/>
                <a:ea typeface="Calibri" panose="020F0502020204030204" pitchFamily="34" charset="0"/>
              </a:rPr>
              <a:t> </a:t>
            </a:r>
            <a:r>
              <a:rPr lang="es-ES" sz="1050" dirty="0" err="1">
                <a:solidFill>
                  <a:srgbClr val="002060"/>
                </a:solidFill>
                <a:latin typeface="Californian FB" panose="0207040306080B030204" pitchFamily="18" charset="0"/>
                <a:ea typeface="Calibri" panose="020F0502020204030204" pitchFamily="34" charset="0"/>
              </a:rPr>
              <a:t>T</a:t>
            </a:r>
            <a:r>
              <a:rPr lang="es-ES" sz="1050" dirty="0" err="1">
                <a:solidFill>
                  <a:srgbClr val="002060"/>
                </a:solidFill>
                <a:effectLst/>
                <a:latin typeface="Californian FB" panose="0207040306080B030204" pitchFamily="18" charset="0"/>
                <a:ea typeface="Calibri" panose="020F0502020204030204" pitchFamily="34" charset="0"/>
              </a:rPr>
              <a:t>erritori</a:t>
            </a:r>
            <a:endParaRPr lang="ca-ES" sz="1050" i="1" dirty="0">
              <a:solidFill>
                <a:srgbClr val="002060"/>
              </a:solidFill>
              <a:latin typeface="Californian FB" panose="0207040306080B030204" pitchFamily="18" charset="0"/>
              <a:ea typeface="Calibri" panose="020F0502020204030204" pitchFamily="34" charset="0"/>
              <a:cs typeface="Martel" panose="00000500000000000000" pitchFamily="2" charset="0"/>
            </a:endParaRPr>
          </a:p>
          <a:p>
            <a:pPr lvl="0">
              <a:spcAft>
                <a:spcPts val="0"/>
              </a:spcAft>
              <a:buClr>
                <a:srgbClr val="002060"/>
              </a:buClr>
            </a:pPr>
            <a:r>
              <a:rPr lang="ca-ES" sz="1050" i="1" dirty="0" err="1">
                <a:solidFill>
                  <a:schemeClr val="accent6">
                    <a:lumMod val="50000"/>
                  </a:schemeClr>
                </a:solidFill>
                <a:latin typeface="Californian FB" panose="0207040306080B030204" pitchFamily="18" charset="0"/>
                <a:ea typeface="Calibri" panose="020F0502020204030204" pitchFamily="34" charset="0"/>
                <a:cs typeface="Martel" panose="00000500000000000000" pitchFamily="2" charset="0"/>
              </a:rPr>
              <a:t>Mariluz</a:t>
            </a:r>
            <a:r>
              <a:rPr lang="ca-ES" sz="1050" i="1" dirty="0">
                <a:solidFill>
                  <a:schemeClr val="accent6">
                    <a:lumMod val="50000"/>
                  </a:schemeClr>
                </a:solidFill>
                <a:latin typeface="Californian FB" panose="0207040306080B030204" pitchFamily="18" charset="0"/>
                <a:ea typeface="Calibri" panose="020F0502020204030204" pitchFamily="34" charset="0"/>
                <a:cs typeface="Martel" panose="00000500000000000000" pitchFamily="2" charset="0"/>
              </a:rPr>
              <a:t> Villegas i Sara Pintado </a:t>
            </a:r>
            <a:r>
              <a:rPr lang="es-ES" sz="1050" dirty="0">
                <a:latin typeface="Californian FB" panose="0207040306080B030204" pitchFamily="18" charset="0"/>
                <a:cs typeface="Arial"/>
              </a:rPr>
              <a:t>| </a:t>
            </a:r>
            <a:r>
              <a:rPr lang="ca-ES" sz="1050" dirty="0">
                <a:solidFill>
                  <a:srgbClr val="000000"/>
                </a:solidFill>
                <a:latin typeface="Californian FB" panose="0207040306080B030204" pitchFamily="18" charset="0"/>
                <a:ea typeface="Calibri" panose="020F0502020204030204" pitchFamily="34" charset="0"/>
                <a:cs typeface="Martel" panose="00000500000000000000" pitchFamily="2" charset="0"/>
              </a:rPr>
              <a:t>Metgesses Especialistes en </a:t>
            </a:r>
            <a:r>
              <a:rPr lang="es-ES" sz="1050" dirty="0">
                <a:solidFill>
                  <a:srgbClr val="000000"/>
                </a:solidFill>
                <a:latin typeface="Californian FB" panose="0207040306080B030204" pitchFamily="18" charset="0"/>
                <a:ea typeface="Calibri" panose="020F0502020204030204" pitchFamily="34" charset="0"/>
                <a:cs typeface="Martel" panose="00000500000000000000" pitchFamily="2" charset="0"/>
              </a:rPr>
              <a:t>Medicina Interna </a:t>
            </a:r>
            <a:r>
              <a:rPr lang="es-ES" sz="1050" dirty="0">
                <a:latin typeface="Californian FB" panose="0207040306080B030204" pitchFamily="18" charset="0"/>
                <a:cs typeface="Arial"/>
              </a:rPr>
              <a:t>|</a:t>
            </a:r>
            <a:r>
              <a:rPr lang="es-ES" sz="1050" dirty="0">
                <a:solidFill>
                  <a:srgbClr val="000000"/>
                </a:solidFill>
                <a:latin typeface="Californian FB" panose="0207040306080B030204" pitchFamily="18" charset="0"/>
                <a:ea typeface="Calibri" panose="020F0502020204030204" pitchFamily="34" charset="0"/>
                <a:cs typeface="Martel" panose="00000500000000000000" pitchFamily="2" charset="0"/>
              </a:rPr>
              <a:t> CHUMB</a:t>
            </a:r>
          </a:p>
          <a:p>
            <a:pPr>
              <a:buClr>
                <a:srgbClr val="002060"/>
              </a:buClr>
            </a:pPr>
            <a:r>
              <a:rPr lang="ca-ES" sz="1050" i="1" dirty="0">
                <a:solidFill>
                  <a:schemeClr val="accent6">
                    <a:lumMod val="50000"/>
                  </a:schemeClr>
                </a:solidFill>
                <a:latin typeface="Californian FB" panose="0207040306080B030204" pitchFamily="18" charset="0"/>
                <a:ea typeface="Calibri" panose="020F0502020204030204" pitchFamily="34" charset="0"/>
                <a:cs typeface="Martel" panose="00000500000000000000" pitchFamily="2" charset="0"/>
              </a:rPr>
              <a:t>Imma López </a:t>
            </a:r>
            <a:r>
              <a:rPr lang="es-ES" sz="1050" dirty="0">
                <a:latin typeface="Californian FB" panose="0207040306080B030204" pitchFamily="18" charset="0"/>
                <a:cs typeface="Arial"/>
              </a:rPr>
              <a:t>| Gestora de Casos </a:t>
            </a:r>
            <a:r>
              <a:rPr lang="es-ES" sz="1050" dirty="0">
                <a:solidFill>
                  <a:srgbClr val="000000"/>
                </a:solidFill>
                <a:latin typeface="Californian FB" panose="0207040306080B030204" pitchFamily="18" charset="0"/>
                <a:ea typeface="Calibri" panose="020F0502020204030204" pitchFamily="34" charset="0"/>
                <a:cs typeface="Martel" panose="00000500000000000000" pitchFamily="2" charset="0"/>
              </a:rPr>
              <a:t>UDR Medicina Interna </a:t>
            </a:r>
            <a:r>
              <a:rPr lang="es-ES" sz="1050" dirty="0">
                <a:latin typeface="Californian FB" panose="0207040306080B030204" pitchFamily="18" charset="0"/>
                <a:cs typeface="Arial"/>
              </a:rPr>
              <a:t>|</a:t>
            </a:r>
            <a:r>
              <a:rPr lang="es-ES" sz="1050" dirty="0">
                <a:solidFill>
                  <a:srgbClr val="000000"/>
                </a:solidFill>
                <a:latin typeface="Californian FB" panose="0207040306080B030204" pitchFamily="18" charset="0"/>
                <a:ea typeface="Calibri" panose="020F0502020204030204" pitchFamily="34" charset="0"/>
                <a:cs typeface="Martel" panose="00000500000000000000" pitchFamily="2" charset="0"/>
              </a:rPr>
              <a:t> CHUMB</a:t>
            </a:r>
            <a:endParaRPr lang="ca-ES" sz="1050" b="1" dirty="0">
              <a:solidFill>
                <a:srgbClr val="000000"/>
              </a:solidFill>
              <a:latin typeface="Californian FB" panose="0207040306080B030204" pitchFamily="18" charset="0"/>
              <a:ea typeface="Calibri" panose="020F0502020204030204" pitchFamily="34" charset="0"/>
              <a:cs typeface="Martel" panose="00000500000000000000" pitchFamily="2" charset="0"/>
            </a:endParaRPr>
          </a:p>
          <a:p>
            <a:pPr lvl="0">
              <a:spcAft>
                <a:spcPts val="0"/>
              </a:spcAft>
              <a:buClr>
                <a:srgbClr val="002060"/>
              </a:buClr>
            </a:pPr>
            <a:endParaRPr lang="ca-ES" sz="1050" dirty="0">
              <a:solidFill>
                <a:srgbClr val="000000"/>
              </a:solidFill>
              <a:latin typeface="Californian FB" panose="0207040306080B030204" pitchFamily="18" charset="0"/>
              <a:ea typeface="Calibri" panose="020F0502020204030204" pitchFamily="34" charset="0"/>
              <a:cs typeface="Tw Cen MT" panose="020B0602020104020603" pitchFamily="34" charset="0"/>
            </a:endParaRPr>
          </a:p>
          <a:p>
            <a:pPr lvl="0">
              <a:spcAft>
                <a:spcPts val="0"/>
              </a:spcAft>
              <a:buClr>
                <a:srgbClr val="002060"/>
              </a:buClr>
            </a:pPr>
            <a:r>
              <a:rPr lang="ca-ES" sz="1050" b="1" dirty="0">
                <a:solidFill>
                  <a:srgbClr val="0070C0"/>
                </a:solidFill>
                <a:latin typeface="Californian FB" panose="0207040306080B030204" pitchFamily="18" charset="0"/>
                <a:ea typeface="Calibri" panose="020F0502020204030204" pitchFamily="34" charset="0"/>
                <a:cs typeface="Martel" panose="00000500000000000000" pitchFamily="2" charset="0"/>
              </a:rPr>
              <a:t>26/02/2026</a:t>
            </a:r>
            <a:endParaRPr lang="ca-ES" sz="1050" b="1" i="1" dirty="0">
              <a:solidFill>
                <a:schemeClr val="bg2">
                  <a:lumMod val="50000"/>
                </a:schemeClr>
              </a:solidFill>
              <a:latin typeface="Californian FB" panose="0207040306080B030204" pitchFamily="18" charset="0"/>
              <a:ea typeface="Calibri" panose="020F0502020204030204" pitchFamily="34" charset="0"/>
              <a:cs typeface="Martel" panose="00000500000000000000" pitchFamily="2" charset="0"/>
            </a:endParaRPr>
          </a:p>
          <a:p>
            <a:pPr lvl="0">
              <a:spcAft>
                <a:spcPts val="0"/>
              </a:spcAft>
              <a:buClr>
                <a:srgbClr val="002060"/>
              </a:buClr>
            </a:pPr>
            <a:r>
              <a:rPr lang="ca-ES" sz="1050" dirty="0">
                <a:solidFill>
                  <a:srgbClr val="002060"/>
                </a:solidFill>
                <a:latin typeface="Californian FB" panose="0207040306080B030204" pitchFamily="18" charset="0"/>
                <a:ea typeface="Calibri" panose="020F0502020204030204" pitchFamily="34" charset="0"/>
                <a:cs typeface="Martel" panose="00000500000000000000" pitchFamily="2" charset="0"/>
              </a:rPr>
              <a:t>Actualització en el Maneig de la Púrpura Trombòtica </a:t>
            </a:r>
            <a:r>
              <a:rPr lang="ca-ES" sz="1050" dirty="0" err="1">
                <a:solidFill>
                  <a:srgbClr val="002060"/>
                </a:solidFill>
                <a:latin typeface="Californian FB" panose="0207040306080B030204" pitchFamily="18" charset="0"/>
                <a:ea typeface="Calibri" panose="020F0502020204030204" pitchFamily="34" charset="0"/>
                <a:cs typeface="Martel" panose="00000500000000000000" pitchFamily="2" charset="0"/>
              </a:rPr>
              <a:t>Trombocitopènica</a:t>
            </a:r>
            <a:endParaRPr lang="ca-ES" sz="1050" i="1" dirty="0">
              <a:solidFill>
                <a:srgbClr val="002060"/>
              </a:solidFill>
              <a:latin typeface="Californian FB" panose="0207040306080B030204" pitchFamily="18" charset="0"/>
              <a:ea typeface="Calibri" panose="020F0502020204030204" pitchFamily="34" charset="0"/>
              <a:cs typeface="Martel" panose="00000500000000000000" pitchFamily="2" charset="0"/>
            </a:endParaRPr>
          </a:p>
          <a:p>
            <a:pPr lvl="0">
              <a:spcAft>
                <a:spcPts val="0"/>
              </a:spcAft>
              <a:buClr>
                <a:srgbClr val="002060"/>
              </a:buClr>
            </a:pPr>
            <a:r>
              <a:rPr lang="ca-ES" sz="1050" i="1" dirty="0">
                <a:solidFill>
                  <a:schemeClr val="accent6">
                    <a:lumMod val="50000"/>
                  </a:schemeClr>
                </a:solidFill>
                <a:latin typeface="Californian FB" panose="0207040306080B030204" pitchFamily="18" charset="0"/>
                <a:ea typeface="Calibri" panose="020F0502020204030204" pitchFamily="34" charset="0"/>
                <a:cs typeface="Martel" panose="00000500000000000000" pitchFamily="2" charset="0"/>
              </a:rPr>
              <a:t>Bernat Villanueva </a:t>
            </a:r>
            <a:r>
              <a:rPr lang="es-ES" sz="1050" dirty="0">
                <a:latin typeface="Californian FB" panose="0207040306080B030204" pitchFamily="18" charset="0"/>
                <a:cs typeface="Arial"/>
              </a:rPr>
              <a:t>| </a:t>
            </a:r>
            <a:r>
              <a:rPr lang="ca-ES" sz="1050" dirty="0">
                <a:solidFill>
                  <a:srgbClr val="000000"/>
                </a:solidFill>
                <a:latin typeface="Californian FB" panose="0207040306080B030204" pitchFamily="18" charset="0"/>
                <a:ea typeface="Calibri" panose="020F0502020204030204" pitchFamily="34" charset="0"/>
                <a:cs typeface="Martel" panose="00000500000000000000" pitchFamily="2" charset="0"/>
              </a:rPr>
              <a:t>Metge Especialista en Medicina Interna </a:t>
            </a:r>
            <a:r>
              <a:rPr lang="es-ES" sz="1050" dirty="0">
                <a:latin typeface="Californian FB" panose="0207040306080B030204" pitchFamily="18" charset="0"/>
                <a:cs typeface="Arial"/>
              </a:rPr>
              <a:t>| CHUMB</a:t>
            </a:r>
          </a:p>
          <a:p>
            <a:pPr lvl="0">
              <a:spcAft>
                <a:spcPts val="0"/>
              </a:spcAft>
              <a:buClr>
                <a:srgbClr val="002060"/>
              </a:buClr>
            </a:pPr>
            <a:r>
              <a:rPr lang="ca-ES" sz="1050" b="1" dirty="0">
                <a:solidFill>
                  <a:srgbClr val="000000"/>
                </a:solidFill>
                <a:latin typeface="Californian FB" panose="0207040306080B030204" pitchFamily="18" charset="0"/>
                <a:ea typeface="Calibri" panose="020F0502020204030204" pitchFamily="34" charset="0"/>
                <a:cs typeface="Martel" panose="00000500000000000000" pitchFamily="2" charset="0"/>
              </a:rPr>
              <a:t> </a:t>
            </a:r>
            <a:endParaRPr lang="ca-ES" sz="1050" dirty="0">
              <a:solidFill>
                <a:srgbClr val="000000"/>
              </a:solidFill>
              <a:latin typeface="Californian FB" panose="0207040306080B030204" pitchFamily="18" charset="0"/>
              <a:ea typeface="Calibri" panose="020F0502020204030204" pitchFamily="34" charset="0"/>
              <a:cs typeface="Tw Cen MT" panose="020B0602020104020603" pitchFamily="34" charset="0"/>
            </a:endParaRPr>
          </a:p>
          <a:p>
            <a:pPr lvl="0">
              <a:spcAft>
                <a:spcPts val="0"/>
              </a:spcAft>
              <a:buClr>
                <a:srgbClr val="002060"/>
              </a:buClr>
            </a:pPr>
            <a:r>
              <a:rPr lang="ca-ES" sz="1050" b="1" dirty="0">
                <a:solidFill>
                  <a:srgbClr val="0070C0"/>
                </a:solidFill>
                <a:latin typeface="Californian FB" panose="0207040306080B030204" pitchFamily="18" charset="0"/>
                <a:ea typeface="Calibri" panose="020F0502020204030204" pitchFamily="34" charset="0"/>
                <a:cs typeface="Martel" panose="00000500000000000000" pitchFamily="2" charset="0"/>
              </a:rPr>
              <a:t>12/03/2026</a:t>
            </a:r>
            <a:endParaRPr lang="ca-ES" sz="1050" b="1" i="1" dirty="0">
              <a:solidFill>
                <a:schemeClr val="bg2">
                  <a:lumMod val="50000"/>
                </a:schemeClr>
              </a:solidFill>
              <a:latin typeface="Californian FB" panose="0207040306080B030204" pitchFamily="18" charset="0"/>
              <a:ea typeface="Calibri" panose="020F0502020204030204" pitchFamily="34" charset="0"/>
              <a:cs typeface="Martel" panose="00000500000000000000" pitchFamily="2" charset="0"/>
            </a:endParaRPr>
          </a:p>
          <a:p>
            <a:pPr>
              <a:buClr>
                <a:srgbClr val="002060"/>
              </a:buClr>
            </a:pPr>
            <a:r>
              <a:rPr lang="es-ES" sz="1050" dirty="0" err="1">
                <a:solidFill>
                  <a:srgbClr val="002060"/>
                </a:solidFill>
                <a:latin typeface="Californian FB" panose="0207040306080B030204" pitchFamily="18" charset="0"/>
                <a:ea typeface="Calibri" panose="020F0502020204030204" pitchFamily="34" charset="0"/>
              </a:rPr>
              <a:t>L</a:t>
            </a:r>
            <a:r>
              <a:rPr lang="es-ES" sz="1050" dirty="0" err="1">
                <a:solidFill>
                  <a:srgbClr val="002060"/>
                </a:solidFill>
                <a:effectLst/>
                <a:latin typeface="Californian FB" panose="0207040306080B030204" pitchFamily="18" charset="0"/>
                <a:ea typeface="Calibri" panose="020F0502020204030204" pitchFamily="34" charset="0"/>
              </a:rPr>
              <a:t>imfohistiocitosi</a:t>
            </a:r>
            <a:r>
              <a:rPr lang="es-ES" sz="1050" dirty="0">
                <a:solidFill>
                  <a:srgbClr val="002060"/>
                </a:solidFill>
                <a:effectLst/>
                <a:latin typeface="Californian FB" panose="0207040306080B030204" pitchFamily="18" charset="0"/>
                <a:ea typeface="Calibri" panose="020F0502020204030204" pitchFamily="34" charset="0"/>
              </a:rPr>
              <a:t> </a:t>
            </a:r>
            <a:r>
              <a:rPr lang="es-ES" sz="1050" dirty="0" err="1">
                <a:solidFill>
                  <a:srgbClr val="002060"/>
                </a:solidFill>
                <a:latin typeface="Californian FB" panose="0207040306080B030204" pitchFamily="18" charset="0"/>
                <a:ea typeface="Calibri" panose="020F0502020204030204" pitchFamily="34" charset="0"/>
              </a:rPr>
              <a:t>H</a:t>
            </a:r>
            <a:r>
              <a:rPr lang="es-ES" sz="1050" dirty="0" err="1">
                <a:solidFill>
                  <a:srgbClr val="002060"/>
                </a:solidFill>
                <a:effectLst/>
                <a:latin typeface="Californian FB" panose="0207040306080B030204" pitchFamily="18" charset="0"/>
                <a:ea typeface="Calibri" panose="020F0502020204030204" pitchFamily="34" charset="0"/>
              </a:rPr>
              <a:t>emofagocitica</a:t>
            </a:r>
            <a:r>
              <a:rPr lang="es-ES" sz="1050" dirty="0">
                <a:solidFill>
                  <a:srgbClr val="002060"/>
                </a:solidFill>
                <a:latin typeface="Californian FB" panose="0207040306080B030204" pitchFamily="18" charset="0"/>
                <a:ea typeface="Calibri" panose="020F0502020204030204" pitchFamily="34" charset="0"/>
              </a:rPr>
              <a:t> i</a:t>
            </a:r>
            <a:r>
              <a:rPr lang="es-ES" sz="1050" dirty="0">
                <a:solidFill>
                  <a:srgbClr val="002060"/>
                </a:solidFill>
                <a:effectLst/>
                <a:latin typeface="Californian FB" panose="0207040306080B030204" pitchFamily="18" charset="0"/>
                <a:ea typeface="Calibri" panose="020F0502020204030204" pitchFamily="34" charset="0"/>
              </a:rPr>
              <a:t> Síndrome </a:t>
            </a:r>
            <a:r>
              <a:rPr lang="es-ES" sz="1050" dirty="0" err="1">
                <a:solidFill>
                  <a:srgbClr val="002060"/>
                </a:solidFill>
                <a:effectLst/>
                <a:latin typeface="Californian FB" panose="0207040306080B030204" pitchFamily="18" charset="0"/>
                <a:ea typeface="Calibri" panose="020F0502020204030204" pitchFamily="34" charset="0"/>
              </a:rPr>
              <a:t>d’Activació</a:t>
            </a:r>
            <a:r>
              <a:rPr lang="es-ES" sz="1050" dirty="0">
                <a:solidFill>
                  <a:srgbClr val="002060"/>
                </a:solidFill>
                <a:effectLst/>
                <a:latin typeface="Californian FB" panose="0207040306080B030204" pitchFamily="18" charset="0"/>
                <a:ea typeface="Calibri" panose="020F0502020204030204" pitchFamily="34" charset="0"/>
              </a:rPr>
              <a:t> </a:t>
            </a:r>
            <a:r>
              <a:rPr lang="es-ES" sz="1050" dirty="0" err="1">
                <a:solidFill>
                  <a:srgbClr val="002060"/>
                </a:solidFill>
                <a:latin typeface="Californian FB" panose="0207040306080B030204" pitchFamily="18" charset="0"/>
                <a:ea typeface="Calibri" panose="020F0502020204030204" pitchFamily="34" charset="0"/>
              </a:rPr>
              <a:t>M</a:t>
            </a:r>
            <a:r>
              <a:rPr lang="es-ES" sz="1050" dirty="0" err="1">
                <a:solidFill>
                  <a:srgbClr val="002060"/>
                </a:solidFill>
                <a:effectLst/>
                <a:latin typeface="Californian FB" panose="0207040306080B030204" pitchFamily="18" charset="0"/>
                <a:ea typeface="Calibri" panose="020F0502020204030204" pitchFamily="34" charset="0"/>
              </a:rPr>
              <a:t>acrofàgica</a:t>
            </a:r>
            <a:endParaRPr lang="ca-ES" sz="1050" dirty="0">
              <a:solidFill>
                <a:srgbClr val="002060"/>
              </a:solidFill>
              <a:latin typeface="Californian FB" panose="0207040306080B030204" pitchFamily="18" charset="0"/>
              <a:ea typeface="Calibri" panose="020F0502020204030204" pitchFamily="34" charset="0"/>
              <a:cs typeface="Martel" panose="00000500000000000000" pitchFamily="2" charset="0"/>
            </a:endParaRPr>
          </a:p>
          <a:p>
            <a:pPr lvl="0">
              <a:spcAft>
                <a:spcPts val="0"/>
              </a:spcAft>
              <a:buClr>
                <a:srgbClr val="002060"/>
              </a:buClr>
            </a:pPr>
            <a:r>
              <a:rPr lang="ca-ES" sz="1050" i="1" dirty="0">
                <a:solidFill>
                  <a:schemeClr val="accent6">
                    <a:lumMod val="50000"/>
                  </a:schemeClr>
                </a:solidFill>
                <a:latin typeface="Californian FB" panose="0207040306080B030204" pitchFamily="18" charset="0"/>
                <a:cs typeface="Martel" panose="00000500000000000000" pitchFamily="2" charset="0"/>
              </a:rPr>
              <a:t>Albert Sabater </a:t>
            </a:r>
            <a:r>
              <a:rPr lang="es-ES" sz="1050" dirty="0">
                <a:latin typeface="Californian FB" panose="0207040306080B030204" pitchFamily="18" charset="0"/>
                <a:cs typeface="Arial"/>
              </a:rPr>
              <a:t>| </a:t>
            </a:r>
            <a:r>
              <a:rPr lang="es-ES" sz="1050" dirty="0" err="1">
                <a:solidFill>
                  <a:srgbClr val="000000"/>
                </a:solidFill>
                <a:latin typeface="Californian FB" panose="0207040306080B030204" pitchFamily="18" charset="0"/>
                <a:cs typeface="Martel" panose="00000500000000000000" pitchFamily="2" charset="0"/>
              </a:rPr>
              <a:t>Metge</a:t>
            </a:r>
            <a:r>
              <a:rPr lang="es-ES" sz="1050" dirty="0">
                <a:solidFill>
                  <a:srgbClr val="000000"/>
                </a:solidFill>
                <a:latin typeface="Californian FB" panose="0207040306080B030204" pitchFamily="18" charset="0"/>
                <a:cs typeface="Martel" panose="00000500000000000000" pitchFamily="2" charset="0"/>
              </a:rPr>
              <a:t> Especialista en Medicina Interna </a:t>
            </a:r>
            <a:r>
              <a:rPr lang="es-ES" sz="1050" dirty="0">
                <a:latin typeface="Californian FB" panose="0207040306080B030204" pitchFamily="18" charset="0"/>
                <a:cs typeface="Arial"/>
              </a:rPr>
              <a:t>|</a:t>
            </a:r>
            <a:r>
              <a:rPr lang="es-ES" sz="1050" dirty="0">
                <a:solidFill>
                  <a:srgbClr val="000000"/>
                </a:solidFill>
                <a:latin typeface="Californian FB" panose="0207040306080B030204" pitchFamily="18" charset="0"/>
                <a:ea typeface="Calibri" panose="020F0502020204030204" pitchFamily="34" charset="0"/>
                <a:cs typeface="Martel" panose="00000500000000000000" pitchFamily="2" charset="0"/>
              </a:rPr>
              <a:t> </a:t>
            </a:r>
            <a:r>
              <a:rPr lang="es-ES" sz="1050" dirty="0" err="1">
                <a:solidFill>
                  <a:srgbClr val="000000"/>
                </a:solidFill>
                <a:latin typeface="Californian FB" panose="0207040306080B030204" pitchFamily="18" charset="0"/>
                <a:ea typeface="Calibri" panose="020F0502020204030204" pitchFamily="34" charset="0"/>
                <a:cs typeface="Martel" panose="00000500000000000000" pitchFamily="2" charset="0"/>
              </a:rPr>
              <a:t>Parc</a:t>
            </a:r>
            <a:r>
              <a:rPr lang="es-ES" sz="1050" dirty="0">
                <a:solidFill>
                  <a:srgbClr val="000000"/>
                </a:solidFill>
                <a:latin typeface="Californian FB" panose="0207040306080B030204" pitchFamily="18" charset="0"/>
                <a:ea typeface="Calibri" panose="020F0502020204030204" pitchFamily="34" charset="0"/>
                <a:cs typeface="Martel" panose="00000500000000000000" pitchFamily="2" charset="0"/>
              </a:rPr>
              <a:t> </a:t>
            </a:r>
            <a:r>
              <a:rPr lang="es-ES" sz="1050" dirty="0" err="1">
                <a:solidFill>
                  <a:srgbClr val="000000"/>
                </a:solidFill>
                <a:latin typeface="Californian FB" panose="0207040306080B030204" pitchFamily="18" charset="0"/>
                <a:ea typeface="Calibri" panose="020F0502020204030204" pitchFamily="34" charset="0"/>
                <a:cs typeface="Martel" panose="00000500000000000000" pitchFamily="2" charset="0"/>
              </a:rPr>
              <a:t>Sanitari</a:t>
            </a:r>
            <a:r>
              <a:rPr lang="es-ES" sz="1050" dirty="0">
                <a:solidFill>
                  <a:srgbClr val="000000"/>
                </a:solidFill>
                <a:latin typeface="Californian FB" panose="0207040306080B030204" pitchFamily="18" charset="0"/>
                <a:ea typeface="Calibri" panose="020F0502020204030204" pitchFamily="34" charset="0"/>
                <a:cs typeface="Martel" panose="00000500000000000000" pitchFamily="2" charset="0"/>
              </a:rPr>
              <a:t> Sant Joan de </a:t>
            </a:r>
            <a:r>
              <a:rPr lang="es-ES" sz="1050" dirty="0" err="1">
                <a:solidFill>
                  <a:srgbClr val="000000"/>
                </a:solidFill>
                <a:latin typeface="Californian FB" panose="0207040306080B030204" pitchFamily="18" charset="0"/>
                <a:ea typeface="Calibri" panose="020F0502020204030204" pitchFamily="34" charset="0"/>
                <a:cs typeface="Martel" panose="00000500000000000000" pitchFamily="2" charset="0"/>
              </a:rPr>
              <a:t>Déu</a:t>
            </a:r>
            <a:r>
              <a:rPr lang="es-ES" sz="1050" dirty="0">
                <a:solidFill>
                  <a:srgbClr val="000000"/>
                </a:solidFill>
                <a:latin typeface="Californian FB" panose="0207040306080B030204" pitchFamily="18" charset="0"/>
                <a:ea typeface="Calibri" panose="020F0502020204030204" pitchFamily="34" charset="0"/>
                <a:cs typeface="Martel" panose="00000500000000000000" pitchFamily="2" charset="0"/>
              </a:rPr>
              <a:t> de Sant Boi</a:t>
            </a:r>
            <a:endParaRPr lang="ca-ES" sz="1050" b="1" dirty="0">
              <a:solidFill>
                <a:srgbClr val="000000"/>
              </a:solidFill>
              <a:latin typeface="Californian FB" panose="0207040306080B030204" pitchFamily="18" charset="0"/>
              <a:ea typeface="Calibri" panose="020F0502020204030204" pitchFamily="34" charset="0"/>
              <a:cs typeface="Martel" panose="00000500000000000000" pitchFamily="2" charset="0"/>
            </a:endParaRPr>
          </a:p>
          <a:p>
            <a:pPr lvl="0">
              <a:spcAft>
                <a:spcPts val="0"/>
              </a:spcAft>
              <a:buClr>
                <a:srgbClr val="002060"/>
              </a:buClr>
            </a:pPr>
            <a:endParaRPr lang="ca-ES" sz="1050" dirty="0">
              <a:latin typeface="Californian FB" panose="0207040306080B030204" pitchFamily="18" charset="0"/>
              <a:ea typeface="Calibri" panose="020F0502020204030204" pitchFamily="34" charset="0"/>
              <a:cs typeface="Times New Roman" panose="02020603050405020304" pitchFamily="18" charset="0"/>
            </a:endParaRPr>
          </a:p>
          <a:p>
            <a:pPr lvl="0">
              <a:spcAft>
                <a:spcPts val="0"/>
              </a:spcAft>
              <a:buClr>
                <a:srgbClr val="002060"/>
              </a:buClr>
            </a:pPr>
            <a:r>
              <a:rPr lang="ca-ES" sz="1050" b="1" dirty="0">
                <a:solidFill>
                  <a:srgbClr val="0070C0"/>
                </a:solidFill>
                <a:latin typeface="Californian FB" panose="0207040306080B030204" pitchFamily="18" charset="0"/>
                <a:ea typeface="Calibri" panose="020F0502020204030204" pitchFamily="34" charset="0"/>
                <a:cs typeface="Martel" panose="00000500000000000000" pitchFamily="2" charset="0"/>
              </a:rPr>
              <a:t>09/04/2026</a:t>
            </a:r>
            <a:endParaRPr lang="ca-ES" sz="1050" b="1" i="1" dirty="0">
              <a:solidFill>
                <a:schemeClr val="bg2">
                  <a:lumMod val="50000"/>
                </a:schemeClr>
              </a:solidFill>
              <a:latin typeface="Californian FB" panose="0207040306080B030204" pitchFamily="18" charset="0"/>
              <a:ea typeface="Calibri" panose="020F0502020204030204" pitchFamily="34" charset="0"/>
              <a:cs typeface="Martel" panose="00000500000000000000" pitchFamily="2" charset="0"/>
            </a:endParaRPr>
          </a:p>
          <a:p>
            <a:pPr>
              <a:buClr>
                <a:srgbClr val="002060"/>
              </a:buClr>
            </a:pPr>
            <a:r>
              <a:rPr lang="ca-ES" sz="1050" dirty="0">
                <a:solidFill>
                  <a:srgbClr val="002060"/>
                </a:solidFill>
                <a:latin typeface="Californian FB" panose="0207040306080B030204" pitchFamily="18" charset="0"/>
                <a:ea typeface="Calibri" panose="020F0502020204030204" pitchFamily="34" charset="0"/>
                <a:cs typeface="Martel" panose="00000500000000000000" pitchFamily="2" charset="0"/>
              </a:rPr>
              <a:t>Quadre Constitucional dels Pacients Crònics i Gent Gran</a:t>
            </a:r>
          </a:p>
          <a:p>
            <a:pPr>
              <a:buClr>
                <a:srgbClr val="002060"/>
              </a:buClr>
            </a:pPr>
            <a:r>
              <a:rPr lang="ca-ES" sz="1050" i="1" dirty="0">
                <a:solidFill>
                  <a:schemeClr val="accent6">
                    <a:lumMod val="50000"/>
                  </a:schemeClr>
                </a:solidFill>
                <a:latin typeface="Californian FB" panose="0207040306080B030204" pitchFamily="18" charset="0"/>
                <a:ea typeface="Calibri" panose="020F0502020204030204" pitchFamily="34" charset="0"/>
                <a:cs typeface="Martel" panose="00000500000000000000" pitchFamily="2" charset="0"/>
              </a:rPr>
              <a:t>Luís Ceresuela </a:t>
            </a:r>
            <a:r>
              <a:rPr lang="es-ES" sz="1050" dirty="0">
                <a:latin typeface="Californian FB" panose="0207040306080B030204" pitchFamily="18" charset="0"/>
                <a:cs typeface="Arial"/>
              </a:rPr>
              <a:t>| </a:t>
            </a:r>
            <a:r>
              <a:rPr lang="ca-ES" sz="1050" dirty="0">
                <a:solidFill>
                  <a:srgbClr val="000000"/>
                </a:solidFill>
                <a:latin typeface="Californian FB" panose="0207040306080B030204" pitchFamily="18" charset="0"/>
                <a:cs typeface="Martel" panose="00000500000000000000" pitchFamily="2" charset="0"/>
              </a:rPr>
              <a:t>Metge Especialista Medicina Interna </a:t>
            </a:r>
            <a:r>
              <a:rPr lang="es-ES" sz="1050" dirty="0">
                <a:latin typeface="Californian FB" panose="0207040306080B030204" pitchFamily="18" charset="0"/>
                <a:cs typeface="Arial"/>
              </a:rPr>
              <a:t>| </a:t>
            </a:r>
            <a:r>
              <a:rPr lang="es-ES" sz="1050" dirty="0" err="1">
                <a:latin typeface="Californian FB" panose="0207040306080B030204" pitchFamily="18" charset="0"/>
                <a:cs typeface="Arial"/>
              </a:rPr>
              <a:t>Cap</a:t>
            </a:r>
            <a:r>
              <a:rPr lang="es-ES" sz="1050" dirty="0">
                <a:latin typeface="Californian FB" panose="0207040306080B030204" pitchFamily="18" charset="0"/>
                <a:cs typeface="Arial"/>
              </a:rPr>
              <a:t> </a:t>
            </a:r>
            <a:r>
              <a:rPr lang="es-ES" sz="1050" dirty="0" err="1">
                <a:latin typeface="Californian FB" panose="0207040306080B030204" pitchFamily="18" charset="0"/>
                <a:cs typeface="Arial"/>
              </a:rPr>
              <a:t>d’Àrea</a:t>
            </a:r>
            <a:r>
              <a:rPr lang="es-ES" sz="1050" dirty="0">
                <a:latin typeface="Californian FB" panose="0207040306080B030204" pitchFamily="18" charset="0"/>
                <a:cs typeface="Arial"/>
              </a:rPr>
              <a:t> PCC | </a:t>
            </a:r>
            <a:r>
              <a:rPr lang="ca-ES" sz="1050" dirty="0">
                <a:solidFill>
                  <a:srgbClr val="000000"/>
                </a:solidFill>
                <a:latin typeface="Californian FB" panose="0207040306080B030204" pitchFamily="18" charset="0"/>
                <a:ea typeface="Calibri" panose="020F0502020204030204" pitchFamily="34" charset="0"/>
                <a:cs typeface="Martel" panose="00000500000000000000" pitchFamily="2" charset="0"/>
              </a:rPr>
              <a:t>CHUMB</a:t>
            </a:r>
            <a:endParaRPr lang="ca-ES" sz="1050" dirty="0">
              <a:solidFill>
                <a:srgbClr val="002060"/>
              </a:solidFill>
              <a:latin typeface="Californian FB" panose="0207040306080B030204" pitchFamily="18" charset="0"/>
              <a:ea typeface="Calibri" panose="020F0502020204030204" pitchFamily="34" charset="0"/>
              <a:cs typeface="Martel" panose="00000500000000000000" pitchFamily="2" charset="0"/>
            </a:endParaRPr>
          </a:p>
          <a:p>
            <a:pPr>
              <a:buClr>
                <a:srgbClr val="002060"/>
              </a:buClr>
            </a:pPr>
            <a:r>
              <a:rPr lang="ca-ES" sz="1050" i="1" dirty="0">
                <a:solidFill>
                  <a:schemeClr val="accent6">
                    <a:lumMod val="50000"/>
                  </a:schemeClr>
                </a:solidFill>
                <a:latin typeface="Californian FB" panose="0207040306080B030204" pitchFamily="18" charset="0"/>
                <a:cs typeface="Martel" panose="00000500000000000000" pitchFamily="2" charset="0"/>
              </a:rPr>
              <a:t>María Dies i Xavier Martinez </a:t>
            </a:r>
            <a:r>
              <a:rPr lang="es-ES" sz="1050" dirty="0">
                <a:latin typeface="Californian FB" panose="0207040306080B030204" pitchFamily="18" charset="0"/>
                <a:cs typeface="Arial"/>
              </a:rPr>
              <a:t>| </a:t>
            </a:r>
            <a:r>
              <a:rPr lang="ca-ES" sz="1050" dirty="0">
                <a:solidFill>
                  <a:srgbClr val="000000"/>
                </a:solidFill>
                <a:latin typeface="Californian FB" panose="0207040306080B030204" pitchFamily="18" charset="0"/>
                <a:cs typeface="Martel" panose="00000500000000000000" pitchFamily="2" charset="0"/>
              </a:rPr>
              <a:t>Metges Residents de Medicina Interna</a:t>
            </a:r>
            <a:r>
              <a:rPr lang="es-ES" sz="1050" dirty="0">
                <a:latin typeface="Californian FB" panose="0207040306080B030204" pitchFamily="18" charset="0"/>
                <a:cs typeface="Arial"/>
              </a:rPr>
              <a:t> | </a:t>
            </a:r>
            <a:r>
              <a:rPr lang="ca-ES" sz="1050" dirty="0">
                <a:solidFill>
                  <a:srgbClr val="000000"/>
                </a:solidFill>
                <a:latin typeface="Californian FB" panose="0207040306080B030204" pitchFamily="18" charset="0"/>
                <a:ea typeface="Calibri" panose="020F0502020204030204" pitchFamily="34" charset="0"/>
                <a:cs typeface="Martel" panose="00000500000000000000" pitchFamily="2" charset="0"/>
              </a:rPr>
              <a:t>CHUMB</a:t>
            </a:r>
          </a:p>
          <a:p>
            <a:pPr lvl="0">
              <a:spcAft>
                <a:spcPts val="0"/>
              </a:spcAft>
              <a:buClr>
                <a:srgbClr val="002060"/>
              </a:buClr>
            </a:pPr>
            <a:endParaRPr lang="ca-ES" sz="1050" dirty="0">
              <a:solidFill>
                <a:srgbClr val="000000"/>
              </a:solidFill>
              <a:latin typeface="Californian FB" panose="0207040306080B030204" pitchFamily="18" charset="0"/>
              <a:ea typeface="Calibri" panose="020F0502020204030204" pitchFamily="34" charset="0"/>
              <a:cs typeface="Martel" panose="00000500000000000000" pitchFamily="2" charset="0"/>
            </a:endParaRPr>
          </a:p>
          <a:p>
            <a:pPr lvl="0">
              <a:spcAft>
                <a:spcPts val="0"/>
              </a:spcAft>
              <a:buClr>
                <a:srgbClr val="002060"/>
              </a:buClr>
            </a:pPr>
            <a:r>
              <a:rPr lang="ca-ES" sz="1050" b="1" dirty="0">
                <a:solidFill>
                  <a:srgbClr val="0070C0"/>
                </a:solidFill>
                <a:latin typeface="Californian FB" panose="0207040306080B030204" pitchFamily="18" charset="0"/>
                <a:ea typeface="Calibri" panose="020F0502020204030204" pitchFamily="34" charset="0"/>
                <a:cs typeface="Martel" panose="00000500000000000000" pitchFamily="2" charset="0"/>
              </a:rPr>
              <a:t>23/04/2026</a:t>
            </a:r>
            <a:endParaRPr lang="ca-ES" sz="1050" b="1" i="1" dirty="0">
              <a:solidFill>
                <a:schemeClr val="bg2">
                  <a:lumMod val="50000"/>
                </a:schemeClr>
              </a:solidFill>
              <a:latin typeface="Californian FB" panose="0207040306080B030204" pitchFamily="18" charset="0"/>
              <a:ea typeface="Calibri" panose="020F0502020204030204" pitchFamily="34" charset="0"/>
              <a:cs typeface="Martel" panose="00000500000000000000" pitchFamily="2" charset="0"/>
            </a:endParaRPr>
          </a:p>
          <a:p>
            <a:pPr lvl="0">
              <a:spcAft>
                <a:spcPts val="0"/>
              </a:spcAft>
              <a:buClr>
                <a:srgbClr val="002060"/>
              </a:buClr>
            </a:pPr>
            <a:r>
              <a:rPr lang="ca-ES" sz="1050" dirty="0">
                <a:solidFill>
                  <a:srgbClr val="002060"/>
                </a:solidFill>
                <a:latin typeface="Californian FB" panose="0207040306080B030204" pitchFamily="18" charset="0"/>
                <a:ea typeface="Calibri" panose="020F0502020204030204" pitchFamily="34" charset="0"/>
                <a:cs typeface="Martel" panose="00000500000000000000" pitchFamily="2" charset="0"/>
              </a:rPr>
              <a:t>Sífilis: Arrel d’un Cas</a:t>
            </a:r>
          </a:p>
          <a:p>
            <a:pPr lvl="0">
              <a:spcAft>
                <a:spcPts val="0"/>
              </a:spcAft>
              <a:buClr>
                <a:srgbClr val="002060"/>
              </a:buClr>
            </a:pPr>
            <a:r>
              <a:rPr lang="es-ES" sz="1050" i="1" dirty="0">
                <a:solidFill>
                  <a:schemeClr val="accent6">
                    <a:lumMod val="50000"/>
                  </a:schemeClr>
                </a:solidFill>
                <a:latin typeface="Californian FB" panose="0207040306080B030204" pitchFamily="18" charset="0"/>
                <a:cs typeface="Arial"/>
              </a:rPr>
              <a:t>Manel Tuells </a:t>
            </a:r>
            <a:r>
              <a:rPr lang="es-ES" sz="1050" dirty="0">
                <a:latin typeface="Californian FB" panose="0207040306080B030204" pitchFamily="18" charset="0"/>
                <a:cs typeface="Arial"/>
              </a:rPr>
              <a:t>| </a:t>
            </a:r>
            <a:r>
              <a:rPr lang="ca-ES" sz="1050" dirty="0">
                <a:solidFill>
                  <a:srgbClr val="000000"/>
                </a:solidFill>
                <a:latin typeface="Californian FB" panose="0207040306080B030204" pitchFamily="18" charset="0"/>
                <a:ea typeface="Calibri" panose="020F0502020204030204" pitchFamily="34" charset="0"/>
                <a:cs typeface="Martel" panose="00000500000000000000" pitchFamily="2" charset="0"/>
              </a:rPr>
              <a:t>Metge Especialista en Medicina Interna </a:t>
            </a:r>
            <a:r>
              <a:rPr lang="es-ES" sz="1050" dirty="0">
                <a:latin typeface="Californian FB" panose="0207040306080B030204" pitchFamily="18" charset="0"/>
                <a:cs typeface="Arial"/>
              </a:rPr>
              <a:t>| </a:t>
            </a:r>
            <a:r>
              <a:rPr lang="ca-ES" sz="1050" dirty="0">
                <a:solidFill>
                  <a:srgbClr val="000000"/>
                </a:solidFill>
                <a:latin typeface="Californian FB" panose="0207040306080B030204" pitchFamily="18" charset="0"/>
                <a:ea typeface="Calibri" panose="020F0502020204030204" pitchFamily="34" charset="0"/>
                <a:cs typeface="Martel" panose="00000500000000000000" pitchFamily="2" charset="0"/>
              </a:rPr>
              <a:t>CHUMB</a:t>
            </a:r>
          </a:p>
          <a:p>
            <a:pPr lvl="0">
              <a:spcAft>
                <a:spcPts val="0"/>
              </a:spcAft>
              <a:buClr>
                <a:srgbClr val="002060"/>
              </a:buClr>
            </a:pPr>
            <a:endParaRPr lang="ca-ES" sz="1050" dirty="0">
              <a:solidFill>
                <a:srgbClr val="000000"/>
              </a:solidFill>
              <a:latin typeface="Californian FB" panose="0207040306080B030204" pitchFamily="18" charset="0"/>
              <a:ea typeface="Calibri" panose="020F0502020204030204" pitchFamily="34" charset="0"/>
              <a:cs typeface="Tw Cen MT" panose="020B0602020104020603" pitchFamily="34" charset="0"/>
            </a:endParaRPr>
          </a:p>
          <a:p>
            <a:pPr lvl="0">
              <a:spcAft>
                <a:spcPts val="0"/>
              </a:spcAft>
              <a:buClr>
                <a:srgbClr val="002060"/>
              </a:buClr>
            </a:pPr>
            <a:endParaRPr lang="ca-ES" sz="1100" dirty="0">
              <a:latin typeface="Californian FB" panose="0207040306080B030204" pitchFamily="18" charset="0"/>
              <a:ea typeface="Calibri" panose="020F0502020204030204" pitchFamily="34" charset="0"/>
              <a:cs typeface="Martel" panose="00000500000000000000" pitchFamily="2" charset="0"/>
            </a:endParaRPr>
          </a:p>
          <a:p>
            <a:pPr lvl="0">
              <a:spcAft>
                <a:spcPts val="0"/>
              </a:spcAft>
              <a:buClr>
                <a:srgbClr val="002060"/>
              </a:buClr>
            </a:pPr>
            <a:endParaRPr lang="ca-ES" sz="1100" dirty="0">
              <a:effectLst/>
              <a:latin typeface="Californian FB" panose="0207040306080B030204" pitchFamily="18" charset="0"/>
              <a:ea typeface="Calibri" panose="020F0502020204030204" pitchFamily="34" charset="0"/>
              <a:cs typeface="Martel" panose="00000500000000000000" pitchFamily="2" charset="0"/>
            </a:endParaRPr>
          </a:p>
          <a:p>
            <a:pPr lvl="0">
              <a:spcAft>
                <a:spcPts val="0"/>
              </a:spcAft>
              <a:buClr>
                <a:srgbClr val="002060"/>
              </a:buClr>
            </a:pPr>
            <a:endParaRPr lang="ca-ES"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9" name="object 6"/>
          <p:cNvSpPr txBox="1"/>
          <p:nvPr/>
        </p:nvSpPr>
        <p:spPr>
          <a:xfrm>
            <a:off x="7404100" y="145449"/>
            <a:ext cx="1300354" cy="197490"/>
          </a:xfrm>
          <a:prstGeom prst="rect">
            <a:avLst/>
          </a:prstGeom>
        </p:spPr>
        <p:txBody>
          <a:bodyPr vert="horz" wrap="square" lIns="0" tIns="12700" rIns="0" bIns="0" rtlCol="0">
            <a:spAutoFit/>
          </a:bodyPr>
          <a:lstStyle/>
          <a:p>
            <a:pPr marL="12700">
              <a:lnSpc>
                <a:spcPct val="100000"/>
              </a:lnSpc>
              <a:spcBef>
                <a:spcPts val="100"/>
              </a:spcBef>
            </a:pPr>
            <a:r>
              <a:rPr lang="es-ES" sz="1200" b="1" spc="-5" dirty="0">
                <a:solidFill>
                  <a:srgbClr val="0070C0"/>
                </a:solidFill>
                <a:latin typeface="Californian FB" panose="0207040306080B030204" pitchFamily="18" charset="0"/>
                <a:cs typeface="Arial"/>
              </a:rPr>
              <a:t>PROGRAMA</a:t>
            </a:r>
            <a:endParaRPr sz="1200" dirty="0">
              <a:solidFill>
                <a:srgbClr val="0070C0"/>
              </a:solidFill>
              <a:latin typeface="Californian FB" panose="0207040306080B030204" pitchFamily="18" charset="0"/>
              <a:cs typeface="Arial"/>
            </a:endParaRPr>
          </a:p>
        </p:txBody>
      </p:sp>
      <p:sp>
        <p:nvSpPr>
          <p:cNvPr id="5" name="Rectángulo 4"/>
          <p:cNvSpPr/>
          <p:nvPr/>
        </p:nvSpPr>
        <p:spPr>
          <a:xfrm>
            <a:off x="7327900" y="534586"/>
            <a:ext cx="3200400" cy="392415"/>
          </a:xfrm>
          <a:prstGeom prst="rect">
            <a:avLst/>
          </a:prstGeom>
        </p:spPr>
        <p:txBody>
          <a:bodyPr wrap="square">
            <a:spAutoFit/>
          </a:bodyPr>
          <a:lstStyle/>
          <a:p>
            <a:pPr lvl="0">
              <a:spcAft>
                <a:spcPts val="0"/>
              </a:spcAft>
              <a:buClr>
                <a:srgbClr val="002060"/>
              </a:buClr>
            </a:pPr>
            <a:endParaRPr lang="es-ES" sz="950" dirty="0">
              <a:latin typeface="Californian FB" panose="0207040306080B030204" pitchFamily="18" charset="0"/>
              <a:cs typeface="Arial"/>
            </a:endParaRPr>
          </a:p>
          <a:p>
            <a:pPr lvl="0" algn="just">
              <a:spcAft>
                <a:spcPts val="0"/>
              </a:spcAft>
              <a:buClr>
                <a:srgbClr val="002060"/>
              </a:buClr>
            </a:pPr>
            <a:endParaRPr lang="ca-ES" sz="1000" dirty="0">
              <a:solidFill>
                <a:srgbClr val="000000"/>
              </a:solidFill>
              <a:effectLst/>
              <a:latin typeface="Tw Cen MT" panose="020B0602020104020603" pitchFamily="34" charset="0"/>
              <a:ea typeface="Calibri" panose="020F0502020204030204" pitchFamily="34" charset="0"/>
              <a:cs typeface="Tw Cen MT" panose="020B0602020104020603" pitchFamily="34" charset="0"/>
            </a:endParaRPr>
          </a:p>
        </p:txBody>
      </p:sp>
      <p:sp>
        <p:nvSpPr>
          <p:cNvPr id="15" name="object 16"/>
          <p:cNvSpPr txBox="1"/>
          <p:nvPr/>
        </p:nvSpPr>
        <p:spPr>
          <a:xfrm>
            <a:off x="317499" y="161086"/>
            <a:ext cx="2953511" cy="900888"/>
          </a:xfrm>
          <a:prstGeom prst="rect">
            <a:avLst/>
          </a:prstGeom>
        </p:spPr>
        <p:txBody>
          <a:bodyPr vert="horz" wrap="square" lIns="0" tIns="33655" rIns="0" bIns="0" rtlCol="0">
            <a:spAutoFit/>
          </a:bodyPr>
          <a:lstStyle/>
          <a:p>
            <a:pPr marL="12700">
              <a:lnSpc>
                <a:spcPct val="100000"/>
              </a:lnSpc>
              <a:spcBef>
                <a:spcPts val="265"/>
              </a:spcBef>
            </a:pPr>
            <a:r>
              <a:rPr lang="ca-ES" sz="1200" b="1" spc="-5" dirty="0">
                <a:solidFill>
                  <a:srgbClr val="0070C0"/>
                </a:solidFill>
                <a:latin typeface="Californian FB" panose="0207040306080B030204" pitchFamily="18" charset="0"/>
                <a:cs typeface="Arial"/>
              </a:rPr>
              <a:t>OBJECTIU</a:t>
            </a:r>
            <a:endParaRPr lang="ca-ES" sz="1200" dirty="0">
              <a:solidFill>
                <a:srgbClr val="0070C0"/>
              </a:solidFill>
              <a:latin typeface="Californian FB" panose="0207040306080B030204" pitchFamily="18" charset="0"/>
              <a:cs typeface="Arial MT"/>
            </a:endParaRPr>
          </a:p>
          <a:p>
            <a:pPr marL="12700" algn="just">
              <a:lnSpc>
                <a:spcPct val="100000"/>
              </a:lnSpc>
              <a:spcBef>
                <a:spcPts val="130"/>
              </a:spcBef>
            </a:pPr>
            <a:r>
              <a:rPr lang="ca-ES" sz="1000" dirty="0">
                <a:latin typeface="Bookman Old Style" panose="02050604050505020204" pitchFamily="18" charset="0"/>
              </a:rPr>
              <a:t>Actualitzar coneixements en diferents malalties i situacions clíniques rellevants en Medicina Interna i altres especialitats.</a:t>
            </a:r>
            <a:endParaRPr lang="ca-ES" sz="1000" spc="-5" dirty="0">
              <a:latin typeface="Bookman Old Style" panose="02050604050505020204" pitchFamily="18" charset="0"/>
              <a:cs typeface="Arial MT"/>
            </a:endParaRPr>
          </a:p>
          <a:p>
            <a:pPr marL="12700">
              <a:lnSpc>
                <a:spcPct val="100000"/>
              </a:lnSpc>
              <a:spcBef>
                <a:spcPts val="265"/>
              </a:spcBef>
            </a:pPr>
            <a:endParaRPr lang="ca-ES" sz="1100" dirty="0">
              <a:latin typeface="Bookman Old Style" panose="02050604050505020204" pitchFamily="18" charset="0"/>
              <a:cs typeface="Arial MT"/>
            </a:endParaRPr>
          </a:p>
        </p:txBody>
      </p:sp>
      <p:sp>
        <p:nvSpPr>
          <p:cNvPr id="20" name="Rectángulo 19">
            <a:extLst>
              <a:ext uri="{FF2B5EF4-FFF2-40B4-BE49-F238E27FC236}">
                <a16:creationId xmlns:a16="http://schemas.microsoft.com/office/drawing/2014/main" id="{C0742F61-DBEA-4BB2-B813-05C9F4C905B1}"/>
              </a:ext>
            </a:extLst>
          </p:cNvPr>
          <p:cNvSpPr/>
          <p:nvPr/>
        </p:nvSpPr>
        <p:spPr>
          <a:xfrm>
            <a:off x="7327900" y="342939"/>
            <a:ext cx="3281362" cy="5455340"/>
          </a:xfrm>
          <a:prstGeom prst="rect">
            <a:avLst/>
          </a:prstGeom>
        </p:spPr>
        <p:txBody>
          <a:bodyPr wrap="square">
            <a:spAutoFit/>
          </a:bodyPr>
          <a:lstStyle/>
          <a:p>
            <a:pPr lvl="0">
              <a:spcAft>
                <a:spcPts val="0"/>
              </a:spcAft>
              <a:buClr>
                <a:srgbClr val="002060"/>
              </a:buClr>
            </a:pPr>
            <a:endParaRPr lang="ca-ES" sz="950" b="1" dirty="0">
              <a:solidFill>
                <a:srgbClr val="0070C0"/>
              </a:solidFill>
              <a:latin typeface="Californian FB" panose="0207040306080B030204" pitchFamily="18" charset="0"/>
              <a:ea typeface="Calibri" panose="020F0502020204030204" pitchFamily="34" charset="0"/>
              <a:cs typeface="Martel" panose="00000500000000000000" pitchFamily="2" charset="0"/>
            </a:endParaRPr>
          </a:p>
          <a:p>
            <a:pPr>
              <a:buClr>
                <a:srgbClr val="002060"/>
              </a:buClr>
            </a:pPr>
            <a:r>
              <a:rPr lang="ca-ES" sz="1050" b="1" dirty="0">
                <a:solidFill>
                  <a:srgbClr val="0070C0"/>
                </a:solidFill>
                <a:latin typeface="Californian FB" panose="0207040306080B030204" pitchFamily="18" charset="0"/>
                <a:ea typeface="Calibri" panose="020F0502020204030204" pitchFamily="34" charset="0"/>
                <a:cs typeface="Martel" panose="00000500000000000000" pitchFamily="2" charset="0"/>
              </a:rPr>
              <a:t>07/05/2026</a:t>
            </a:r>
          </a:p>
          <a:p>
            <a:pPr lvl="0">
              <a:spcAft>
                <a:spcPts val="0"/>
              </a:spcAft>
              <a:buClr>
                <a:srgbClr val="002060"/>
              </a:buClr>
            </a:pPr>
            <a:r>
              <a:rPr lang="ca-ES" sz="1050" dirty="0">
                <a:solidFill>
                  <a:srgbClr val="002060"/>
                </a:solidFill>
                <a:latin typeface="Californian FB" panose="0207040306080B030204" pitchFamily="18" charset="0"/>
                <a:ea typeface="Calibri" panose="020F0502020204030204" pitchFamily="34" charset="0"/>
                <a:cs typeface="Martel" panose="00000500000000000000" pitchFamily="2" charset="0"/>
              </a:rPr>
              <a:t>Indicacions de Sedació Pal·liativa vs. Eutanàsia</a:t>
            </a:r>
          </a:p>
          <a:p>
            <a:pPr lvl="0">
              <a:spcAft>
                <a:spcPts val="0"/>
              </a:spcAft>
              <a:buClr>
                <a:srgbClr val="002060"/>
              </a:buClr>
            </a:pPr>
            <a:r>
              <a:rPr lang="ca-ES" sz="1050" i="1" dirty="0">
                <a:solidFill>
                  <a:schemeClr val="accent6">
                    <a:lumMod val="50000"/>
                  </a:schemeClr>
                </a:solidFill>
                <a:latin typeface="Californian FB" panose="0207040306080B030204" pitchFamily="18" charset="0"/>
                <a:ea typeface="Calibri" panose="020F0502020204030204" pitchFamily="34" charset="0"/>
                <a:cs typeface="Martel" panose="00000500000000000000" pitchFamily="2" charset="0"/>
              </a:rPr>
              <a:t>Ernesto Soto </a:t>
            </a:r>
            <a:r>
              <a:rPr lang="es-ES" sz="1050" dirty="0">
                <a:latin typeface="Californian FB" panose="0207040306080B030204" pitchFamily="18" charset="0"/>
                <a:cs typeface="Arial"/>
              </a:rPr>
              <a:t>| </a:t>
            </a:r>
            <a:r>
              <a:rPr lang="ca-ES" sz="1050" dirty="0">
                <a:solidFill>
                  <a:srgbClr val="000000"/>
                </a:solidFill>
                <a:latin typeface="Californian FB" panose="0207040306080B030204" pitchFamily="18" charset="0"/>
                <a:ea typeface="Calibri" panose="020F0502020204030204" pitchFamily="34" charset="0"/>
                <a:cs typeface="Martel" panose="00000500000000000000" pitchFamily="2" charset="0"/>
              </a:rPr>
              <a:t>Metge Especialista en </a:t>
            </a:r>
            <a:r>
              <a:rPr lang="es-ES" sz="1050" dirty="0">
                <a:solidFill>
                  <a:srgbClr val="000000"/>
                </a:solidFill>
                <a:latin typeface="Californian FB" panose="0207040306080B030204" pitchFamily="18" charset="0"/>
                <a:ea typeface="Calibri" panose="020F0502020204030204" pitchFamily="34" charset="0"/>
                <a:cs typeface="Martel" panose="00000500000000000000" pitchFamily="2" charset="0"/>
              </a:rPr>
              <a:t>Medicina Familiar i </a:t>
            </a:r>
            <a:r>
              <a:rPr lang="es-ES" sz="1050" dirty="0" err="1">
                <a:solidFill>
                  <a:srgbClr val="000000"/>
                </a:solidFill>
                <a:latin typeface="Californian FB" panose="0207040306080B030204" pitchFamily="18" charset="0"/>
                <a:ea typeface="Calibri" panose="020F0502020204030204" pitchFamily="34" charset="0"/>
                <a:cs typeface="Martel" panose="00000500000000000000" pitchFamily="2" charset="0"/>
              </a:rPr>
              <a:t>Comunitària</a:t>
            </a:r>
            <a:r>
              <a:rPr lang="es-ES" sz="1050" dirty="0">
                <a:solidFill>
                  <a:srgbClr val="000000"/>
                </a:solidFill>
                <a:latin typeface="Californian FB" panose="0207040306080B030204" pitchFamily="18" charset="0"/>
                <a:ea typeface="Calibri" panose="020F0502020204030204" pitchFamily="34" charset="0"/>
                <a:cs typeface="Martel" panose="00000500000000000000" pitchFamily="2" charset="0"/>
              </a:rPr>
              <a:t> i Medicina </a:t>
            </a:r>
            <a:r>
              <a:rPr lang="es-ES" sz="1050" dirty="0" err="1">
                <a:solidFill>
                  <a:srgbClr val="000000"/>
                </a:solidFill>
                <a:latin typeface="Californian FB" panose="0207040306080B030204" pitchFamily="18" charset="0"/>
                <a:ea typeface="Calibri" panose="020F0502020204030204" pitchFamily="34" charset="0"/>
                <a:cs typeface="Martel" panose="00000500000000000000" pitchFamily="2" charset="0"/>
              </a:rPr>
              <a:t>Pal·liativa</a:t>
            </a:r>
            <a:r>
              <a:rPr lang="es-ES" sz="1050" dirty="0">
                <a:solidFill>
                  <a:srgbClr val="000000"/>
                </a:solidFill>
                <a:latin typeface="Californian FB" panose="0207040306080B030204" pitchFamily="18" charset="0"/>
                <a:ea typeface="Calibri" panose="020F0502020204030204" pitchFamily="34" charset="0"/>
                <a:cs typeface="Martel" panose="00000500000000000000" pitchFamily="2" charset="0"/>
              </a:rPr>
              <a:t> </a:t>
            </a:r>
            <a:r>
              <a:rPr lang="es-ES" sz="1050" dirty="0">
                <a:latin typeface="Californian FB" panose="0207040306080B030204" pitchFamily="18" charset="0"/>
                <a:cs typeface="Arial"/>
              </a:rPr>
              <a:t>|</a:t>
            </a:r>
            <a:r>
              <a:rPr lang="es-ES" sz="1050" dirty="0">
                <a:solidFill>
                  <a:srgbClr val="000000"/>
                </a:solidFill>
                <a:latin typeface="Californian FB" panose="0207040306080B030204" pitchFamily="18" charset="0"/>
                <a:ea typeface="Calibri" panose="020F0502020204030204" pitchFamily="34" charset="0"/>
                <a:cs typeface="Martel" panose="00000500000000000000" pitchFamily="2" charset="0"/>
              </a:rPr>
              <a:t> CHUMB</a:t>
            </a:r>
            <a:endParaRPr lang="ca-ES" sz="1050" b="1" dirty="0">
              <a:solidFill>
                <a:srgbClr val="000000"/>
              </a:solidFill>
              <a:latin typeface="Californian FB" panose="0207040306080B030204" pitchFamily="18" charset="0"/>
              <a:ea typeface="Calibri" panose="020F0502020204030204" pitchFamily="34" charset="0"/>
              <a:cs typeface="Martel" panose="00000500000000000000" pitchFamily="2" charset="0"/>
            </a:endParaRPr>
          </a:p>
          <a:p>
            <a:pPr lvl="0">
              <a:spcAft>
                <a:spcPts val="0"/>
              </a:spcAft>
              <a:buClr>
                <a:srgbClr val="002060"/>
              </a:buClr>
            </a:pPr>
            <a:endParaRPr lang="ca-ES" sz="1050" dirty="0">
              <a:solidFill>
                <a:srgbClr val="000000"/>
              </a:solidFill>
              <a:latin typeface="Californian FB" panose="0207040306080B030204" pitchFamily="18" charset="0"/>
              <a:ea typeface="Calibri" panose="020F0502020204030204" pitchFamily="34" charset="0"/>
              <a:cs typeface="Tw Cen MT" panose="020B0602020104020603" pitchFamily="34" charset="0"/>
            </a:endParaRPr>
          </a:p>
          <a:p>
            <a:pPr>
              <a:buClr>
                <a:srgbClr val="002060"/>
              </a:buClr>
            </a:pPr>
            <a:r>
              <a:rPr lang="ca-ES" sz="1050" b="1" dirty="0">
                <a:solidFill>
                  <a:srgbClr val="0070C0"/>
                </a:solidFill>
                <a:latin typeface="Californian FB" panose="0207040306080B030204" pitchFamily="18" charset="0"/>
                <a:ea typeface="Calibri" panose="020F0502020204030204" pitchFamily="34" charset="0"/>
                <a:cs typeface="Martel" panose="00000500000000000000" pitchFamily="2" charset="0"/>
              </a:rPr>
              <a:t>21/05/2026</a:t>
            </a:r>
            <a:endParaRPr lang="ca-ES" sz="1050" b="1" i="1" dirty="0">
              <a:solidFill>
                <a:schemeClr val="bg2">
                  <a:lumMod val="50000"/>
                </a:schemeClr>
              </a:solidFill>
              <a:latin typeface="Californian FB" panose="0207040306080B030204" pitchFamily="18" charset="0"/>
              <a:ea typeface="Calibri" panose="020F0502020204030204" pitchFamily="34" charset="0"/>
              <a:cs typeface="Martel" panose="00000500000000000000" pitchFamily="2" charset="0"/>
            </a:endParaRPr>
          </a:p>
          <a:p>
            <a:pPr>
              <a:buClr>
                <a:srgbClr val="002060"/>
              </a:buClr>
            </a:pPr>
            <a:r>
              <a:rPr lang="ca-ES" sz="1050" dirty="0">
                <a:solidFill>
                  <a:srgbClr val="002060"/>
                </a:solidFill>
                <a:latin typeface="Californian FB" panose="0207040306080B030204" pitchFamily="18" charset="0"/>
                <a:ea typeface="Calibri" panose="020F0502020204030204" pitchFamily="34" charset="0"/>
                <a:cs typeface="Martel" panose="00000500000000000000" pitchFamily="2" charset="0"/>
              </a:rPr>
              <a:t>Fisiopatologia de l’HTP en la Cirrosi</a:t>
            </a:r>
          </a:p>
          <a:p>
            <a:pPr>
              <a:buClr>
                <a:srgbClr val="002060"/>
              </a:buClr>
            </a:pPr>
            <a:r>
              <a:rPr lang="es-ES" sz="1050" i="1" dirty="0">
                <a:solidFill>
                  <a:schemeClr val="accent6">
                    <a:lumMod val="50000"/>
                  </a:schemeClr>
                </a:solidFill>
                <a:latin typeface="Californian FB" panose="0207040306080B030204" pitchFamily="18" charset="0"/>
                <a:cs typeface="Arial"/>
              </a:rPr>
              <a:t>Marta Martín </a:t>
            </a:r>
            <a:r>
              <a:rPr lang="es-ES" sz="1050" dirty="0">
                <a:latin typeface="Californian FB" panose="0207040306080B030204" pitchFamily="18" charset="0"/>
                <a:cs typeface="Arial"/>
              </a:rPr>
              <a:t>| </a:t>
            </a:r>
            <a:r>
              <a:rPr lang="ca-ES" sz="1050" dirty="0">
                <a:solidFill>
                  <a:srgbClr val="000000"/>
                </a:solidFill>
                <a:latin typeface="Californian FB" panose="0207040306080B030204" pitchFamily="18" charset="0"/>
                <a:cs typeface="Martel" panose="00000500000000000000" pitchFamily="2" charset="0"/>
              </a:rPr>
              <a:t>Metgessa Especialista en Aparell Digestiu i Hepatologia </a:t>
            </a:r>
            <a:r>
              <a:rPr lang="es-ES" sz="1050" dirty="0">
                <a:latin typeface="Californian FB" panose="0207040306080B030204" pitchFamily="18" charset="0"/>
                <a:cs typeface="Arial"/>
              </a:rPr>
              <a:t>| </a:t>
            </a:r>
            <a:r>
              <a:rPr lang="ca-ES" sz="1050" dirty="0">
                <a:solidFill>
                  <a:srgbClr val="000000"/>
                </a:solidFill>
                <a:latin typeface="Californian FB" panose="0207040306080B030204" pitchFamily="18" charset="0"/>
                <a:ea typeface="Calibri" panose="020F0502020204030204" pitchFamily="34" charset="0"/>
                <a:cs typeface="Martel" panose="00000500000000000000" pitchFamily="2" charset="0"/>
              </a:rPr>
              <a:t>CHUMB</a:t>
            </a:r>
          </a:p>
          <a:p>
            <a:pPr>
              <a:buClr>
                <a:srgbClr val="002060"/>
              </a:buClr>
            </a:pPr>
            <a:endParaRPr lang="ca-ES" sz="1050" dirty="0">
              <a:solidFill>
                <a:srgbClr val="000000"/>
              </a:solidFill>
              <a:latin typeface="Californian FB" panose="0207040306080B030204" pitchFamily="18" charset="0"/>
              <a:ea typeface="Calibri" panose="020F0502020204030204" pitchFamily="34" charset="0"/>
              <a:cs typeface="Martel" panose="00000500000000000000" pitchFamily="2" charset="0"/>
            </a:endParaRPr>
          </a:p>
          <a:p>
            <a:pPr lvl="0">
              <a:spcAft>
                <a:spcPts val="0"/>
              </a:spcAft>
              <a:buClr>
                <a:srgbClr val="002060"/>
              </a:buClr>
            </a:pPr>
            <a:r>
              <a:rPr lang="ca-ES" sz="1050" b="1" dirty="0">
                <a:solidFill>
                  <a:srgbClr val="0070C0"/>
                </a:solidFill>
                <a:latin typeface="Californian FB" panose="0207040306080B030204" pitchFamily="18" charset="0"/>
                <a:ea typeface="Calibri" panose="020F0502020204030204" pitchFamily="34" charset="0"/>
                <a:cs typeface="Martel" panose="00000500000000000000" pitchFamily="2" charset="0"/>
              </a:rPr>
              <a:t>04/06/2026</a:t>
            </a:r>
            <a:endParaRPr lang="ca-ES" sz="1050" b="1" i="1" dirty="0">
              <a:solidFill>
                <a:schemeClr val="bg2">
                  <a:lumMod val="50000"/>
                </a:schemeClr>
              </a:solidFill>
              <a:latin typeface="Californian FB" panose="0207040306080B030204" pitchFamily="18" charset="0"/>
              <a:ea typeface="Calibri" panose="020F0502020204030204" pitchFamily="34" charset="0"/>
              <a:cs typeface="Martel" panose="00000500000000000000" pitchFamily="2" charset="0"/>
            </a:endParaRPr>
          </a:p>
          <a:p>
            <a:pPr>
              <a:buClr>
                <a:srgbClr val="002060"/>
              </a:buClr>
            </a:pPr>
            <a:r>
              <a:rPr lang="ca-ES" sz="1050" dirty="0">
                <a:solidFill>
                  <a:srgbClr val="002060"/>
                </a:solidFill>
                <a:latin typeface="Californian FB" panose="0207040306080B030204" pitchFamily="18" charset="0"/>
                <a:ea typeface="Calibri" panose="020F0502020204030204" pitchFamily="34" charset="0"/>
                <a:cs typeface="Martel" panose="00000500000000000000" pitchFamily="2" charset="0"/>
              </a:rPr>
              <a:t>Impacte del Canvi Climàtic als Pacients Crònics Complexos</a:t>
            </a:r>
          </a:p>
          <a:p>
            <a:pPr>
              <a:buClr>
                <a:srgbClr val="002060"/>
              </a:buClr>
            </a:pPr>
            <a:r>
              <a:rPr lang="ca-ES" sz="1050" i="1" dirty="0">
                <a:solidFill>
                  <a:schemeClr val="accent6">
                    <a:lumMod val="50000"/>
                  </a:schemeClr>
                </a:solidFill>
                <a:latin typeface="Californian FB" panose="0207040306080B030204" pitchFamily="18" charset="0"/>
                <a:ea typeface="Calibri" panose="020F0502020204030204" pitchFamily="34" charset="0"/>
                <a:cs typeface="Martel" panose="00000500000000000000" pitchFamily="2" charset="0"/>
              </a:rPr>
              <a:t>Luís Ceresuela </a:t>
            </a:r>
            <a:r>
              <a:rPr lang="es-ES" sz="1050" dirty="0">
                <a:latin typeface="Californian FB" panose="0207040306080B030204" pitchFamily="18" charset="0"/>
                <a:cs typeface="Arial"/>
              </a:rPr>
              <a:t>| </a:t>
            </a:r>
            <a:r>
              <a:rPr lang="ca-ES" sz="1050" dirty="0">
                <a:solidFill>
                  <a:srgbClr val="000000"/>
                </a:solidFill>
                <a:latin typeface="Californian FB" panose="0207040306080B030204" pitchFamily="18" charset="0"/>
                <a:cs typeface="Martel" panose="00000500000000000000" pitchFamily="2" charset="0"/>
              </a:rPr>
              <a:t>Metge Especialista Medicina Interna </a:t>
            </a:r>
            <a:r>
              <a:rPr lang="es-ES" sz="1050" dirty="0">
                <a:latin typeface="Californian FB" panose="0207040306080B030204" pitchFamily="18" charset="0"/>
                <a:cs typeface="Arial"/>
              </a:rPr>
              <a:t>| </a:t>
            </a:r>
            <a:r>
              <a:rPr lang="es-ES" sz="1050" dirty="0" err="1">
                <a:latin typeface="Californian FB" panose="0207040306080B030204" pitchFamily="18" charset="0"/>
                <a:cs typeface="Arial"/>
              </a:rPr>
              <a:t>Cap</a:t>
            </a:r>
            <a:r>
              <a:rPr lang="es-ES" sz="1050" dirty="0">
                <a:latin typeface="Californian FB" panose="0207040306080B030204" pitchFamily="18" charset="0"/>
                <a:cs typeface="Arial"/>
              </a:rPr>
              <a:t> </a:t>
            </a:r>
            <a:r>
              <a:rPr lang="es-ES" sz="1050" dirty="0" err="1">
                <a:latin typeface="Californian FB" panose="0207040306080B030204" pitchFamily="18" charset="0"/>
                <a:cs typeface="Arial"/>
              </a:rPr>
              <a:t>d’Àrea</a:t>
            </a:r>
            <a:r>
              <a:rPr lang="es-ES" sz="1050" dirty="0">
                <a:latin typeface="Californian FB" panose="0207040306080B030204" pitchFamily="18" charset="0"/>
                <a:cs typeface="Arial"/>
              </a:rPr>
              <a:t> PCC | </a:t>
            </a:r>
            <a:r>
              <a:rPr lang="ca-ES" sz="1050" dirty="0">
                <a:solidFill>
                  <a:srgbClr val="000000"/>
                </a:solidFill>
                <a:latin typeface="Californian FB" panose="0207040306080B030204" pitchFamily="18" charset="0"/>
                <a:ea typeface="Calibri" panose="020F0502020204030204" pitchFamily="34" charset="0"/>
                <a:cs typeface="Martel" panose="00000500000000000000" pitchFamily="2" charset="0"/>
              </a:rPr>
              <a:t>CHUMB</a:t>
            </a:r>
          </a:p>
          <a:p>
            <a:pPr lvl="0">
              <a:spcAft>
                <a:spcPts val="0"/>
              </a:spcAft>
              <a:buClr>
                <a:srgbClr val="002060"/>
              </a:buClr>
            </a:pPr>
            <a:endParaRPr lang="ca-ES" sz="1050" dirty="0">
              <a:latin typeface="Californian FB" panose="0207040306080B030204" pitchFamily="18" charset="0"/>
              <a:ea typeface="Calibri" panose="020F0502020204030204" pitchFamily="34" charset="0"/>
              <a:cs typeface="Martel" panose="00000500000000000000" pitchFamily="2" charset="0"/>
            </a:endParaRPr>
          </a:p>
          <a:p>
            <a:pPr lvl="0">
              <a:spcAft>
                <a:spcPts val="0"/>
              </a:spcAft>
              <a:buClr>
                <a:srgbClr val="002060"/>
              </a:buClr>
            </a:pPr>
            <a:r>
              <a:rPr lang="ca-ES" sz="1050" b="1" dirty="0">
                <a:solidFill>
                  <a:srgbClr val="0070C0"/>
                </a:solidFill>
                <a:latin typeface="Californian FB" panose="0207040306080B030204" pitchFamily="18" charset="0"/>
                <a:ea typeface="Calibri" panose="020F0502020204030204" pitchFamily="34" charset="0"/>
                <a:cs typeface="Martel" panose="00000500000000000000" pitchFamily="2" charset="0"/>
              </a:rPr>
              <a:t>18/06/2026</a:t>
            </a:r>
          </a:p>
          <a:p>
            <a:pPr lvl="0">
              <a:spcAft>
                <a:spcPts val="0"/>
              </a:spcAft>
              <a:buClr>
                <a:srgbClr val="002060"/>
              </a:buClr>
            </a:pPr>
            <a:r>
              <a:rPr lang="ca-ES" sz="1050" dirty="0">
                <a:solidFill>
                  <a:srgbClr val="002060"/>
                </a:solidFill>
                <a:latin typeface="Californian FB" panose="0207040306080B030204" pitchFamily="18" charset="0"/>
                <a:ea typeface="Calibri" panose="020F0502020204030204" pitchFamily="34" charset="0"/>
                <a:cs typeface="Tw Cen MT" panose="020B0602020104020603" pitchFamily="34" charset="0"/>
              </a:rPr>
              <a:t>Fragilitat: de la Teoria a l’Aplicabilitat Clínica</a:t>
            </a:r>
          </a:p>
          <a:p>
            <a:pPr>
              <a:buClr>
                <a:srgbClr val="002060"/>
              </a:buClr>
            </a:pPr>
            <a:r>
              <a:rPr lang="es-ES" sz="1050" i="1" dirty="0">
                <a:solidFill>
                  <a:schemeClr val="accent6">
                    <a:lumMod val="50000"/>
                  </a:schemeClr>
                </a:solidFill>
                <a:latin typeface="Californian FB" panose="0207040306080B030204" pitchFamily="18" charset="0"/>
                <a:cs typeface="Arial"/>
              </a:rPr>
              <a:t>Carlota Herrerias </a:t>
            </a:r>
            <a:r>
              <a:rPr lang="es-ES" sz="1050" dirty="0">
                <a:latin typeface="Californian FB" panose="0207040306080B030204" pitchFamily="18" charset="0"/>
                <a:cs typeface="Arial"/>
              </a:rPr>
              <a:t>| </a:t>
            </a:r>
            <a:r>
              <a:rPr lang="ca-ES" sz="1050" dirty="0">
                <a:solidFill>
                  <a:srgbClr val="000000"/>
                </a:solidFill>
                <a:latin typeface="Californian FB" panose="0207040306080B030204" pitchFamily="18" charset="0"/>
                <a:cs typeface="Martel" panose="00000500000000000000" pitchFamily="2" charset="0"/>
              </a:rPr>
              <a:t>Metgessa Especialista en Geriatria</a:t>
            </a:r>
            <a:r>
              <a:rPr lang="ca-ES" sz="1050" dirty="0">
                <a:solidFill>
                  <a:srgbClr val="000000"/>
                </a:solidFill>
                <a:latin typeface="Californian FB" panose="0207040306080B030204" pitchFamily="18" charset="0"/>
                <a:ea typeface="Calibri" panose="020F0502020204030204" pitchFamily="34" charset="0"/>
                <a:cs typeface="Martel" panose="00000500000000000000" pitchFamily="2" charset="0"/>
              </a:rPr>
              <a:t> </a:t>
            </a:r>
            <a:r>
              <a:rPr lang="es-ES" sz="1050" dirty="0">
                <a:latin typeface="Californian FB" panose="0207040306080B030204" pitchFamily="18" charset="0"/>
                <a:cs typeface="Arial"/>
              </a:rPr>
              <a:t>| </a:t>
            </a:r>
            <a:r>
              <a:rPr lang="ca-ES" sz="1050" dirty="0">
                <a:solidFill>
                  <a:srgbClr val="000000"/>
                </a:solidFill>
                <a:latin typeface="Californian FB" panose="0207040306080B030204" pitchFamily="18" charset="0"/>
                <a:cs typeface="Martel" panose="00000500000000000000" pitchFamily="2" charset="0"/>
              </a:rPr>
              <a:t>CHUMB</a:t>
            </a:r>
            <a:endParaRPr lang="ca-ES" sz="1050" dirty="0">
              <a:solidFill>
                <a:srgbClr val="002060"/>
              </a:solidFill>
              <a:latin typeface="Californian FB" panose="0207040306080B030204" pitchFamily="18" charset="0"/>
              <a:ea typeface="Calibri" panose="020F0502020204030204" pitchFamily="34" charset="0"/>
              <a:cs typeface="Martel" panose="00000500000000000000" pitchFamily="2" charset="0"/>
            </a:endParaRPr>
          </a:p>
          <a:p>
            <a:pPr lvl="0">
              <a:spcAft>
                <a:spcPts val="0"/>
              </a:spcAft>
              <a:buClr>
                <a:srgbClr val="002060"/>
              </a:buClr>
            </a:pPr>
            <a:endParaRPr lang="ca-ES" sz="1050" dirty="0">
              <a:effectLst/>
              <a:latin typeface="Californian FB" panose="0207040306080B030204" pitchFamily="18" charset="0"/>
              <a:ea typeface="Calibri" panose="020F0502020204030204" pitchFamily="34" charset="0"/>
              <a:cs typeface="Martel" panose="00000500000000000000" pitchFamily="2" charset="0"/>
            </a:endParaRPr>
          </a:p>
          <a:p>
            <a:pPr lvl="0">
              <a:spcAft>
                <a:spcPts val="0"/>
              </a:spcAft>
              <a:buClr>
                <a:srgbClr val="002060"/>
              </a:buClr>
            </a:pPr>
            <a:r>
              <a:rPr lang="ca-ES" sz="1050" b="1" dirty="0">
                <a:solidFill>
                  <a:srgbClr val="0070C0"/>
                </a:solidFill>
                <a:latin typeface="Californian FB" panose="0207040306080B030204" pitchFamily="18" charset="0"/>
                <a:ea typeface="Calibri" panose="020F0502020204030204" pitchFamily="34" charset="0"/>
                <a:cs typeface="Martel" panose="00000500000000000000" pitchFamily="2" charset="0"/>
              </a:rPr>
              <a:t>02/07/2026</a:t>
            </a:r>
            <a:endParaRPr lang="ca-ES" sz="1050" b="1" i="1" dirty="0">
              <a:solidFill>
                <a:schemeClr val="bg2">
                  <a:lumMod val="50000"/>
                </a:schemeClr>
              </a:solidFill>
              <a:latin typeface="Californian FB" panose="0207040306080B030204" pitchFamily="18" charset="0"/>
              <a:ea typeface="Calibri" panose="020F0502020204030204" pitchFamily="34" charset="0"/>
              <a:cs typeface="Martel" panose="00000500000000000000" pitchFamily="2" charset="0"/>
            </a:endParaRPr>
          </a:p>
          <a:p>
            <a:pPr lvl="0">
              <a:spcAft>
                <a:spcPts val="0"/>
              </a:spcAft>
              <a:buClr>
                <a:srgbClr val="002060"/>
              </a:buClr>
            </a:pPr>
            <a:r>
              <a:rPr lang="ca-ES" sz="1050" dirty="0">
                <a:solidFill>
                  <a:srgbClr val="002060"/>
                </a:solidFill>
                <a:latin typeface="Californian FB" panose="0207040306080B030204" pitchFamily="18" charset="0"/>
                <a:ea typeface="Calibri" panose="020F0502020204030204" pitchFamily="34" charset="0"/>
                <a:cs typeface="Tw Cen MT" panose="020B0602020104020603" pitchFamily="34" charset="0"/>
              </a:rPr>
              <a:t>Tractament Anticoagulant a </a:t>
            </a:r>
            <a:r>
              <a:rPr lang="ca-ES" sz="1050" i="1" dirty="0">
                <a:solidFill>
                  <a:srgbClr val="002060"/>
                </a:solidFill>
                <a:latin typeface="Californian FB" panose="0207040306080B030204" pitchFamily="18" charset="0"/>
                <a:ea typeface="Calibri" panose="020F0502020204030204" pitchFamily="34" charset="0"/>
                <a:cs typeface="Tw Cen MT" panose="020B0602020104020603" pitchFamily="34" charset="0"/>
              </a:rPr>
              <a:t>Llarg Termini </a:t>
            </a:r>
            <a:r>
              <a:rPr lang="ca-ES" sz="1050" dirty="0">
                <a:solidFill>
                  <a:srgbClr val="002060"/>
                </a:solidFill>
                <a:latin typeface="Californian FB" panose="0207040306080B030204" pitchFamily="18" charset="0"/>
                <a:ea typeface="Calibri" panose="020F0502020204030204" pitchFamily="34" charset="0"/>
                <a:cs typeface="Tw Cen MT" panose="020B0602020104020603" pitchFamily="34" charset="0"/>
              </a:rPr>
              <a:t>en el </a:t>
            </a:r>
            <a:r>
              <a:rPr lang="ca-ES" sz="1050" dirty="0" err="1">
                <a:solidFill>
                  <a:srgbClr val="002060"/>
                </a:solidFill>
                <a:latin typeface="Californian FB" panose="0207040306080B030204" pitchFamily="18" charset="0"/>
                <a:ea typeface="Calibri" panose="020F0502020204030204" pitchFamily="34" charset="0"/>
                <a:cs typeface="Tw Cen MT" panose="020B0602020104020603" pitchFamily="34" charset="0"/>
              </a:rPr>
              <a:t>Tromboembolisme</a:t>
            </a:r>
            <a:r>
              <a:rPr lang="ca-ES" sz="1050" dirty="0">
                <a:solidFill>
                  <a:srgbClr val="002060"/>
                </a:solidFill>
                <a:latin typeface="Californian FB" panose="0207040306080B030204" pitchFamily="18" charset="0"/>
                <a:ea typeface="Calibri" panose="020F0502020204030204" pitchFamily="34" charset="0"/>
                <a:cs typeface="Tw Cen MT" panose="020B0602020104020603" pitchFamily="34" charset="0"/>
              </a:rPr>
              <a:t> Pulmonar</a:t>
            </a:r>
          </a:p>
          <a:p>
            <a:pPr>
              <a:buClr>
                <a:srgbClr val="002060"/>
              </a:buClr>
            </a:pPr>
            <a:r>
              <a:rPr lang="es-ES" sz="1050" i="1" dirty="0">
                <a:solidFill>
                  <a:schemeClr val="accent6">
                    <a:lumMod val="50000"/>
                  </a:schemeClr>
                </a:solidFill>
                <a:latin typeface="Californian FB" panose="0207040306080B030204" pitchFamily="18" charset="0"/>
                <a:cs typeface="Arial"/>
              </a:rPr>
              <a:t>Edgar Barranco </a:t>
            </a:r>
            <a:r>
              <a:rPr lang="es-ES" sz="1050" dirty="0">
                <a:latin typeface="Californian FB" panose="0207040306080B030204" pitchFamily="18" charset="0"/>
                <a:cs typeface="Arial"/>
              </a:rPr>
              <a:t>| </a:t>
            </a:r>
            <a:r>
              <a:rPr lang="ca-ES" sz="1050" dirty="0">
                <a:solidFill>
                  <a:srgbClr val="000000"/>
                </a:solidFill>
                <a:latin typeface="Californian FB" panose="0207040306080B030204" pitchFamily="18" charset="0"/>
                <a:cs typeface="Martel" panose="00000500000000000000" pitchFamily="2" charset="0"/>
              </a:rPr>
              <a:t>Metge Especialista en Hematologia i Hemoteràpia </a:t>
            </a:r>
            <a:r>
              <a:rPr lang="es-ES" sz="1050" dirty="0">
                <a:latin typeface="Californian FB" panose="0207040306080B030204" pitchFamily="18" charset="0"/>
                <a:cs typeface="Arial"/>
              </a:rPr>
              <a:t>| </a:t>
            </a:r>
            <a:r>
              <a:rPr lang="ca-ES" sz="1050" dirty="0">
                <a:solidFill>
                  <a:srgbClr val="000000"/>
                </a:solidFill>
                <a:latin typeface="Californian FB" panose="0207040306080B030204" pitchFamily="18" charset="0"/>
                <a:cs typeface="Martel" panose="00000500000000000000" pitchFamily="2" charset="0"/>
              </a:rPr>
              <a:t>Unitat d’Hemostàsia i Banc de Sang </a:t>
            </a:r>
            <a:r>
              <a:rPr lang="es-ES" sz="1050" dirty="0">
                <a:latin typeface="Californian FB" panose="0207040306080B030204" pitchFamily="18" charset="0"/>
                <a:cs typeface="Arial"/>
              </a:rPr>
              <a:t>| </a:t>
            </a:r>
            <a:r>
              <a:rPr lang="ca-ES" sz="1050" dirty="0">
                <a:solidFill>
                  <a:srgbClr val="000000"/>
                </a:solidFill>
                <a:latin typeface="Californian FB" panose="0207040306080B030204" pitchFamily="18" charset="0"/>
                <a:ea typeface="Calibri" panose="020F0502020204030204" pitchFamily="34" charset="0"/>
                <a:cs typeface="Martel" panose="00000500000000000000" pitchFamily="2" charset="0"/>
              </a:rPr>
              <a:t>CHUMB</a:t>
            </a:r>
          </a:p>
          <a:p>
            <a:pPr lvl="0">
              <a:spcAft>
                <a:spcPts val="0"/>
              </a:spcAft>
              <a:buClr>
                <a:srgbClr val="002060"/>
              </a:buClr>
            </a:pPr>
            <a:endParaRPr lang="ca-ES" sz="1050" dirty="0">
              <a:solidFill>
                <a:srgbClr val="002060"/>
              </a:solidFill>
              <a:latin typeface="Californian FB" panose="0207040306080B030204" pitchFamily="18" charset="0"/>
              <a:ea typeface="Calibri" panose="020F0502020204030204" pitchFamily="34" charset="0"/>
              <a:cs typeface="Martel" panose="00000500000000000000" pitchFamily="2" charset="0"/>
            </a:endParaRPr>
          </a:p>
          <a:p>
            <a:pPr lvl="0">
              <a:spcAft>
                <a:spcPts val="0"/>
              </a:spcAft>
              <a:buClr>
                <a:srgbClr val="002060"/>
              </a:buClr>
            </a:pPr>
            <a:endParaRPr lang="es-ES" sz="1150" dirty="0">
              <a:solidFill>
                <a:srgbClr val="000000"/>
              </a:solidFill>
              <a:latin typeface="Californian FB" panose="0207040306080B030204" pitchFamily="18" charset="0"/>
              <a:ea typeface="Calibri" panose="020F0502020204030204" pitchFamily="34" charset="0"/>
              <a:cs typeface="Martel" panose="00000500000000000000" pitchFamily="2" charset="0"/>
            </a:endParaRPr>
          </a:p>
          <a:p>
            <a:pPr lvl="0">
              <a:spcAft>
                <a:spcPts val="0"/>
              </a:spcAft>
              <a:buClr>
                <a:srgbClr val="002060"/>
              </a:buClr>
            </a:pPr>
            <a:endParaRPr lang="ca-ES" sz="1150" b="1" dirty="0">
              <a:solidFill>
                <a:srgbClr val="000000"/>
              </a:solidFill>
              <a:latin typeface="Californian FB" panose="0207040306080B030204" pitchFamily="18" charset="0"/>
              <a:ea typeface="Calibri" panose="020F0502020204030204" pitchFamily="34" charset="0"/>
              <a:cs typeface="Martel" panose="00000500000000000000" pitchFamily="2" charset="0"/>
            </a:endParaRPr>
          </a:p>
          <a:p>
            <a:pPr lvl="0">
              <a:spcAft>
                <a:spcPts val="0"/>
              </a:spcAft>
              <a:buClr>
                <a:srgbClr val="002060"/>
              </a:buClr>
            </a:pPr>
            <a:endParaRPr lang="ca-ES" sz="1100" dirty="0">
              <a:effectLst/>
              <a:latin typeface="Calibri" panose="020F0502020204030204" pitchFamily="34" charset="0"/>
              <a:ea typeface="Calibri" panose="020F0502020204030204" pitchFamily="34" charset="0"/>
              <a:cs typeface="Times New Roman" panose="02020603050405020304" pitchFamily="18" charset="0"/>
            </a:endParaRPr>
          </a:p>
          <a:p>
            <a:pPr lvl="0">
              <a:spcAft>
                <a:spcPts val="0"/>
              </a:spcAft>
              <a:buClr>
                <a:srgbClr val="002060"/>
              </a:buClr>
            </a:pPr>
            <a:endParaRPr lang="ca-ES" sz="11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bject 13"/>
          <p:cNvSpPr txBox="1"/>
          <p:nvPr/>
        </p:nvSpPr>
        <p:spPr>
          <a:xfrm>
            <a:off x="432308" y="3333750"/>
            <a:ext cx="1532255" cy="182742"/>
          </a:xfrm>
          <a:prstGeom prst="rect">
            <a:avLst/>
          </a:prstGeom>
        </p:spPr>
        <p:txBody>
          <a:bodyPr vert="horz" wrap="square" lIns="0" tIns="13335" rIns="0" bIns="0" rtlCol="0">
            <a:spAutoFit/>
          </a:bodyPr>
          <a:lstStyle/>
          <a:p>
            <a:pPr marL="12700">
              <a:lnSpc>
                <a:spcPct val="100000"/>
              </a:lnSpc>
              <a:spcBef>
                <a:spcPts val="105"/>
              </a:spcBef>
            </a:pPr>
            <a:r>
              <a:rPr sz="1100" dirty="0">
                <a:solidFill>
                  <a:srgbClr val="7E7E7E"/>
                </a:solidFill>
                <a:latin typeface="Arial MT"/>
                <a:cs typeface="Arial MT"/>
              </a:rPr>
              <a:t>.</a:t>
            </a:r>
            <a:endParaRPr sz="1100" dirty="0">
              <a:latin typeface="Arial MT"/>
              <a:cs typeface="Arial MT"/>
            </a:endParaRPr>
          </a:p>
        </p:txBody>
      </p:sp>
      <p:sp>
        <p:nvSpPr>
          <p:cNvPr id="16" name="object 16"/>
          <p:cNvSpPr txBox="1"/>
          <p:nvPr/>
        </p:nvSpPr>
        <p:spPr>
          <a:xfrm>
            <a:off x="3665346" y="672465"/>
            <a:ext cx="840105" cy="197490"/>
          </a:xfrm>
          <a:prstGeom prst="rect">
            <a:avLst/>
          </a:prstGeom>
        </p:spPr>
        <p:txBody>
          <a:bodyPr vert="horz" wrap="square" lIns="0" tIns="12700" rIns="0" bIns="0" rtlCol="0">
            <a:spAutoFit/>
          </a:bodyPr>
          <a:lstStyle/>
          <a:p>
            <a:pPr marL="12700">
              <a:lnSpc>
                <a:spcPct val="100000"/>
              </a:lnSpc>
              <a:spcBef>
                <a:spcPts val="100"/>
              </a:spcBef>
            </a:pPr>
            <a:r>
              <a:rPr lang="es-ES" sz="1200" spc="-5" dirty="0">
                <a:solidFill>
                  <a:srgbClr val="7E7E7E"/>
                </a:solidFill>
                <a:latin typeface="Arial MT"/>
                <a:cs typeface="Arial MT"/>
              </a:rPr>
              <a:t>.</a:t>
            </a:r>
            <a:endParaRPr sz="1200" dirty="0">
              <a:latin typeface="Arial MT"/>
              <a:cs typeface="Arial MT"/>
            </a:endParaRPr>
          </a:p>
        </p:txBody>
      </p:sp>
      <p:sp>
        <p:nvSpPr>
          <p:cNvPr id="29" name="object 29"/>
          <p:cNvSpPr txBox="1"/>
          <p:nvPr/>
        </p:nvSpPr>
        <p:spPr>
          <a:xfrm>
            <a:off x="3665346" y="5457825"/>
            <a:ext cx="3362325" cy="389850"/>
          </a:xfrm>
          <a:prstGeom prst="rect">
            <a:avLst/>
          </a:prstGeom>
        </p:spPr>
        <p:txBody>
          <a:bodyPr vert="horz" wrap="square" lIns="0" tIns="12700" rIns="0" bIns="0" rtlCol="0">
            <a:spAutoFit/>
          </a:bodyPr>
          <a:lstStyle/>
          <a:p>
            <a:pPr marL="12700">
              <a:lnSpc>
                <a:spcPct val="100000"/>
              </a:lnSpc>
              <a:spcBef>
                <a:spcPts val="100"/>
              </a:spcBef>
            </a:pPr>
            <a:endParaRPr sz="1200" dirty="0">
              <a:latin typeface="Arial MT"/>
              <a:cs typeface="Arial MT"/>
            </a:endParaRPr>
          </a:p>
          <a:p>
            <a:pPr>
              <a:lnSpc>
                <a:spcPct val="100000"/>
              </a:lnSpc>
              <a:spcBef>
                <a:spcPts val="5"/>
              </a:spcBef>
            </a:pPr>
            <a:endParaRPr sz="1250" dirty="0">
              <a:latin typeface="Arial MT"/>
              <a:cs typeface="Arial MT"/>
            </a:endParaRPr>
          </a:p>
        </p:txBody>
      </p:sp>
      <p:sp>
        <p:nvSpPr>
          <p:cNvPr id="2" name="Rectángulo 1"/>
          <p:cNvSpPr/>
          <p:nvPr/>
        </p:nvSpPr>
        <p:spPr>
          <a:xfrm>
            <a:off x="165100" y="309928"/>
            <a:ext cx="3200401" cy="415498"/>
          </a:xfrm>
          <a:prstGeom prst="rect">
            <a:avLst/>
          </a:prstGeom>
        </p:spPr>
        <p:txBody>
          <a:bodyPr wrap="square">
            <a:spAutoFit/>
          </a:bodyPr>
          <a:lstStyle/>
          <a:p>
            <a:pPr lvl="0">
              <a:spcAft>
                <a:spcPts val="0"/>
              </a:spcAft>
              <a:buClr>
                <a:srgbClr val="002060"/>
              </a:buClr>
            </a:pPr>
            <a:endParaRPr lang="ca-ES" sz="1000" b="1" dirty="0">
              <a:solidFill>
                <a:srgbClr val="0070C0"/>
              </a:solidFill>
              <a:latin typeface="Californian FB" panose="0207040306080B030204" pitchFamily="18" charset="0"/>
              <a:ea typeface="Calibri" panose="020F0502020204030204" pitchFamily="34" charset="0"/>
              <a:cs typeface="Martel" panose="00000500000000000000" pitchFamily="2" charset="0"/>
            </a:endParaRPr>
          </a:p>
          <a:p>
            <a:pPr lvl="0">
              <a:spcAft>
                <a:spcPts val="0"/>
              </a:spcAft>
              <a:buClr>
                <a:srgbClr val="002060"/>
              </a:buClr>
            </a:pPr>
            <a:endParaRPr lang="es-ES" sz="1100" dirty="0">
              <a:latin typeface="Californian FB" panose="0207040306080B030204" pitchFamily="18" charset="0"/>
              <a:cs typeface="Arial"/>
            </a:endParaRPr>
          </a:p>
        </p:txBody>
      </p:sp>
      <p:sp>
        <p:nvSpPr>
          <p:cNvPr id="15" name="object 6"/>
          <p:cNvSpPr txBox="1"/>
          <p:nvPr/>
        </p:nvSpPr>
        <p:spPr>
          <a:xfrm>
            <a:off x="241300" y="199352"/>
            <a:ext cx="1300354" cy="197490"/>
          </a:xfrm>
          <a:prstGeom prst="rect">
            <a:avLst/>
          </a:prstGeom>
        </p:spPr>
        <p:txBody>
          <a:bodyPr vert="horz" wrap="square" lIns="0" tIns="12700" rIns="0" bIns="0" rtlCol="0">
            <a:spAutoFit/>
          </a:bodyPr>
          <a:lstStyle/>
          <a:p>
            <a:pPr marL="12700">
              <a:lnSpc>
                <a:spcPct val="100000"/>
              </a:lnSpc>
              <a:spcBef>
                <a:spcPts val="100"/>
              </a:spcBef>
            </a:pPr>
            <a:r>
              <a:rPr lang="es-ES" sz="1200" b="1" spc="-5" dirty="0">
                <a:solidFill>
                  <a:srgbClr val="0070C0"/>
                </a:solidFill>
                <a:latin typeface="Californian FB" panose="0207040306080B030204" pitchFamily="18" charset="0"/>
                <a:cs typeface="Arial"/>
              </a:rPr>
              <a:t>PROGRAMA</a:t>
            </a:r>
            <a:endParaRPr sz="1200" dirty="0">
              <a:solidFill>
                <a:srgbClr val="0070C0"/>
              </a:solidFill>
              <a:latin typeface="Californian FB" panose="0207040306080B030204" pitchFamily="18" charset="0"/>
              <a:cs typeface="Arial"/>
            </a:endParaRPr>
          </a:p>
        </p:txBody>
      </p:sp>
      <p:sp>
        <p:nvSpPr>
          <p:cNvPr id="7" name="Rectángulo 6"/>
          <p:cNvSpPr/>
          <p:nvPr/>
        </p:nvSpPr>
        <p:spPr>
          <a:xfrm>
            <a:off x="3665346" y="633638"/>
            <a:ext cx="3362325" cy="400110"/>
          </a:xfrm>
          <a:prstGeom prst="rect">
            <a:avLst/>
          </a:prstGeom>
        </p:spPr>
        <p:txBody>
          <a:bodyPr wrap="square">
            <a:spAutoFit/>
          </a:bodyPr>
          <a:lstStyle/>
          <a:p>
            <a:pPr lvl="0" algn="just">
              <a:spcAft>
                <a:spcPts val="0"/>
              </a:spcAft>
              <a:buClr>
                <a:srgbClr val="002060"/>
              </a:buClr>
            </a:pPr>
            <a:endParaRPr lang="ca-ES" sz="1000" dirty="0">
              <a:solidFill>
                <a:srgbClr val="000000"/>
              </a:solidFill>
              <a:latin typeface="Tw Cen MT" panose="020B0602020104020603" pitchFamily="34" charset="0"/>
              <a:ea typeface="Calibri" panose="020F0502020204030204" pitchFamily="34" charset="0"/>
              <a:cs typeface="Tw Cen MT" panose="020B0602020104020603" pitchFamily="34" charset="0"/>
            </a:endParaRPr>
          </a:p>
          <a:p>
            <a:pPr lvl="0" algn="just">
              <a:spcAft>
                <a:spcPts val="0"/>
              </a:spcAft>
              <a:buClr>
                <a:srgbClr val="002060"/>
              </a:buClr>
            </a:pPr>
            <a:endParaRPr lang="ca-ES" sz="1000" dirty="0">
              <a:latin typeface="Californian FB" panose="0207040306080B030204" pitchFamily="18" charset="0"/>
              <a:ea typeface="Calibri" panose="020F0502020204030204" pitchFamily="34" charset="0"/>
              <a:cs typeface="Martel" panose="00000500000000000000" pitchFamily="2" charset="0"/>
            </a:endParaRPr>
          </a:p>
        </p:txBody>
      </p:sp>
      <p:sp>
        <p:nvSpPr>
          <p:cNvPr id="28" name="object 6"/>
          <p:cNvSpPr txBox="1"/>
          <p:nvPr/>
        </p:nvSpPr>
        <p:spPr>
          <a:xfrm>
            <a:off x="7322497" y="3933825"/>
            <a:ext cx="3352799" cy="520014"/>
          </a:xfrm>
          <a:prstGeom prst="rect">
            <a:avLst/>
          </a:prstGeom>
        </p:spPr>
        <p:txBody>
          <a:bodyPr vert="horz" wrap="square" lIns="0" tIns="12065" rIns="0" bIns="0" rtlCol="0">
            <a:spAutoFit/>
          </a:bodyPr>
          <a:lstStyle/>
          <a:p>
            <a:pPr marL="12700" algn="ctr">
              <a:lnSpc>
                <a:spcPct val="100000"/>
              </a:lnSpc>
              <a:spcBef>
                <a:spcPts val="95"/>
              </a:spcBef>
            </a:pPr>
            <a:r>
              <a:rPr sz="1100" b="1" spc="-5" dirty="0">
                <a:latin typeface="Bookman Old Style" panose="02050604050505020204" pitchFamily="18" charset="0"/>
                <a:cs typeface="Arial"/>
              </a:rPr>
              <a:t>Consorci</a:t>
            </a:r>
            <a:r>
              <a:rPr sz="1100" b="1" spc="-30" dirty="0">
                <a:latin typeface="Bookman Old Style" panose="02050604050505020204" pitchFamily="18" charset="0"/>
                <a:cs typeface="Arial"/>
              </a:rPr>
              <a:t> </a:t>
            </a:r>
            <a:r>
              <a:rPr sz="1100" b="1" spc="-5" dirty="0">
                <a:latin typeface="Bookman Old Style" panose="02050604050505020204" pitchFamily="18" charset="0"/>
                <a:cs typeface="Arial"/>
              </a:rPr>
              <a:t>Sanitari</a:t>
            </a:r>
            <a:r>
              <a:rPr sz="1100" b="1" spc="-25" dirty="0">
                <a:latin typeface="Bookman Old Style" panose="02050604050505020204" pitchFamily="18" charset="0"/>
                <a:cs typeface="Arial"/>
              </a:rPr>
              <a:t> </a:t>
            </a:r>
            <a:r>
              <a:rPr sz="1100" b="1" spc="-5" dirty="0">
                <a:latin typeface="Bookman Old Style" panose="02050604050505020204" pitchFamily="18" charset="0"/>
                <a:cs typeface="Arial"/>
              </a:rPr>
              <a:t>Integral</a:t>
            </a:r>
            <a:endParaRPr sz="1100" dirty="0">
              <a:latin typeface="Bookman Old Style" panose="02050604050505020204" pitchFamily="18" charset="0"/>
              <a:cs typeface="Arial"/>
            </a:endParaRPr>
          </a:p>
          <a:p>
            <a:pPr marL="12700" algn="ctr">
              <a:lnSpc>
                <a:spcPct val="100000"/>
              </a:lnSpc>
              <a:spcBef>
                <a:spcPts val="10"/>
              </a:spcBef>
            </a:pPr>
            <a:r>
              <a:rPr sz="1100" spc="-5" dirty="0">
                <a:latin typeface="Bookman Old Style" panose="02050604050505020204" pitchFamily="18" charset="0"/>
                <a:cs typeface="Arial MT"/>
              </a:rPr>
              <a:t>C.</a:t>
            </a:r>
            <a:r>
              <a:rPr sz="1100" spc="-20" dirty="0">
                <a:latin typeface="Bookman Old Style" panose="02050604050505020204" pitchFamily="18" charset="0"/>
                <a:cs typeface="Arial MT"/>
              </a:rPr>
              <a:t> </a:t>
            </a:r>
            <a:r>
              <a:rPr sz="1100" dirty="0">
                <a:latin typeface="Bookman Old Style" panose="02050604050505020204" pitchFamily="18" charset="0"/>
                <a:cs typeface="Arial MT"/>
              </a:rPr>
              <a:t>Josep</a:t>
            </a:r>
            <a:r>
              <a:rPr sz="1100" spc="-10" dirty="0">
                <a:latin typeface="Bookman Old Style" panose="02050604050505020204" pitchFamily="18" charset="0"/>
                <a:cs typeface="Arial MT"/>
              </a:rPr>
              <a:t> </a:t>
            </a:r>
            <a:r>
              <a:rPr sz="1100" spc="-5" dirty="0">
                <a:latin typeface="Bookman Old Style" panose="02050604050505020204" pitchFamily="18" charset="0"/>
                <a:cs typeface="Arial MT"/>
              </a:rPr>
              <a:t>Molins, 29</a:t>
            </a:r>
            <a:r>
              <a:rPr lang="es-ES" sz="1100" spc="-5" dirty="0">
                <a:latin typeface="Bookman Old Style" panose="02050604050505020204" pitchFamily="18" charset="0"/>
                <a:cs typeface="Arial MT"/>
              </a:rPr>
              <a:t> – </a:t>
            </a:r>
            <a:r>
              <a:rPr sz="1100" spc="-5" dirty="0">
                <a:latin typeface="Bookman Old Style" panose="02050604050505020204" pitchFamily="18" charset="0"/>
                <a:cs typeface="Arial MT"/>
              </a:rPr>
              <a:t>41</a:t>
            </a:r>
            <a:r>
              <a:rPr lang="es-ES" sz="1100" spc="-5" dirty="0">
                <a:latin typeface="Bookman Old Style" panose="02050604050505020204" pitchFamily="18" charset="0"/>
                <a:cs typeface="Arial MT"/>
              </a:rPr>
              <a:t> </a:t>
            </a:r>
            <a:endParaRPr sz="1100" dirty="0">
              <a:latin typeface="Bookman Old Style" panose="02050604050505020204" pitchFamily="18" charset="0"/>
              <a:cs typeface="Arial MT"/>
            </a:endParaRPr>
          </a:p>
          <a:p>
            <a:pPr marL="12700" algn="ctr">
              <a:lnSpc>
                <a:spcPct val="100000"/>
              </a:lnSpc>
            </a:pPr>
            <a:r>
              <a:rPr sz="1100" spc="-5" dirty="0">
                <a:latin typeface="Bookman Old Style" panose="02050604050505020204" pitchFamily="18" charset="0"/>
                <a:cs typeface="Arial MT"/>
              </a:rPr>
              <a:t>08906</a:t>
            </a:r>
            <a:r>
              <a:rPr sz="1100" spc="20" dirty="0">
                <a:latin typeface="Bookman Old Style" panose="02050604050505020204" pitchFamily="18" charset="0"/>
                <a:cs typeface="Arial MT"/>
              </a:rPr>
              <a:t> </a:t>
            </a:r>
            <a:r>
              <a:rPr sz="1100" spc="-5" dirty="0">
                <a:latin typeface="Bookman Old Style" panose="02050604050505020204" pitchFamily="18" charset="0"/>
                <a:cs typeface="Arial MT"/>
              </a:rPr>
              <a:t>L’Hospitalet</a:t>
            </a:r>
            <a:r>
              <a:rPr sz="1100" dirty="0">
                <a:latin typeface="Bookman Old Style" panose="02050604050505020204" pitchFamily="18" charset="0"/>
                <a:cs typeface="Arial MT"/>
              </a:rPr>
              <a:t> </a:t>
            </a:r>
            <a:r>
              <a:rPr sz="1100" spc="-5" dirty="0">
                <a:latin typeface="Bookman Old Style" panose="02050604050505020204" pitchFamily="18" charset="0"/>
                <a:cs typeface="Arial MT"/>
              </a:rPr>
              <a:t>de</a:t>
            </a:r>
            <a:r>
              <a:rPr sz="1100" spc="5" dirty="0">
                <a:latin typeface="Bookman Old Style" panose="02050604050505020204" pitchFamily="18" charset="0"/>
                <a:cs typeface="Arial MT"/>
              </a:rPr>
              <a:t> </a:t>
            </a:r>
            <a:r>
              <a:rPr sz="1100" spc="-5" dirty="0">
                <a:latin typeface="Bookman Old Style" panose="02050604050505020204" pitchFamily="18" charset="0"/>
                <a:cs typeface="Arial MT"/>
              </a:rPr>
              <a:t>Llobregat</a:t>
            </a:r>
            <a:endParaRPr sz="1100" dirty="0">
              <a:latin typeface="Bookman Old Style" panose="02050604050505020204" pitchFamily="18" charset="0"/>
              <a:cs typeface="Arial MT"/>
            </a:endParaRPr>
          </a:p>
        </p:txBody>
      </p:sp>
      <p:sp>
        <p:nvSpPr>
          <p:cNvPr id="14" name="Rectángulo 13"/>
          <p:cNvSpPr/>
          <p:nvPr/>
        </p:nvSpPr>
        <p:spPr>
          <a:xfrm>
            <a:off x="3660400" y="280551"/>
            <a:ext cx="3200401" cy="553998"/>
          </a:xfrm>
          <a:prstGeom prst="rect">
            <a:avLst/>
          </a:prstGeom>
        </p:spPr>
        <p:txBody>
          <a:bodyPr wrap="square">
            <a:spAutoFit/>
          </a:bodyPr>
          <a:lstStyle/>
          <a:p>
            <a:pPr lvl="0">
              <a:spcAft>
                <a:spcPts val="0"/>
              </a:spcAft>
              <a:buClr>
                <a:srgbClr val="002060"/>
              </a:buClr>
            </a:pPr>
            <a:endParaRPr lang="es-ES" sz="950" dirty="0">
              <a:latin typeface="Californian FB" panose="0207040306080B030204" pitchFamily="18" charset="0"/>
              <a:cs typeface="Arial"/>
            </a:endParaRPr>
          </a:p>
          <a:p>
            <a:pPr lvl="0">
              <a:spcAft>
                <a:spcPts val="0"/>
              </a:spcAft>
              <a:buClr>
                <a:srgbClr val="002060"/>
              </a:buClr>
            </a:pPr>
            <a:endParaRPr lang="es-ES" sz="950" dirty="0">
              <a:latin typeface="Californian FB" panose="0207040306080B030204" pitchFamily="18" charset="0"/>
              <a:cs typeface="Arial"/>
            </a:endParaRPr>
          </a:p>
          <a:p>
            <a:pPr lvl="0" algn="just">
              <a:spcAft>
                <a:spcPts val="0"/>
              </a:spcAft>
              <a:buClr>
                <a:srgbClr val="002060"/>
              </a:buClr>
            </a:pPr>
            <a:endParaRPr lang="ca-ES" sz="1100" dirty="0">
              <a:solidFill>
                <a:srgbClr val="000000"/>
              </a:solidFill>
              <a:latin typeface="Tw Cen MT" panose="020B0602020104020603" pitchFamily="34" charset="0"/>
              <a:ea typeface="Calibri" panose="020F0502020204030204" pitchFamily="34" charset="0"/>
              <a:cs typeface="Tw Cen MT" panose="020B0602020104020603" pitchFamily="34" charset="0"/>
            </a:endParaRPr>
          </a:p>
        </p:txBody>
      </p:sp>
      <p:grpSp>
        <p:nvGrpSpPr>
          <p:cNvPr id="17" name="Grupo 16"/>
          <p:cNvGrpSpPr/>
          <p:nvPr/>
        </p:nvGrpSpPr>
        <p:grpSpPr>
          <a:xfrm>
            <a:off x="8003036" y="2562225"/>
            <a:ext cx="1991720" cy="609600"/>
            <a:chOff x="4453552" y="6097026"/>
            <a:chExt cx="1708248" cy="463010"/>
          </a:xfrm>
        </p:grpSpPr>
        <p:pic>
          <p:nvPicPr>
            <p:cNvPr id="18" name="Imagen 17"/>
            <p:cNvPicPr>
              <a:picLocks noChangeAspect="1"/>
            </p:cNvPicPr>
            <p:nvPr/>
          </p:nvPicPr>
          <p:blipFill rotWithShape="1">
            <a:blip r:embed="rId2" cstate="print">
              <a:extLst>
                <a:ext uri="{28A0092B-C50C-407E-A947-70E740481C1C}">
                  <a14:useLocalDpi xmlns:a14="http://schemas.microsoft.com/office/drawing/2010/main" val="0"/>
                </a:ext>
              </a:extLst>
            </a:blip>
            <a:srcRect r="68457"/>
            <a:stretch/>
          </p:blipFill>
          <p:spPr>
            <a:xfrm>
              <a:off x="4453552" y="6097026"/>
              <a:ext cx="512148" cy="440948"/>
            </a:xfrm>
            <a:prstGeom prst="rect">
              <a:avLst/>
            </a:prstGeom>
          </p:spPr>
        </p:pic>
        <p:pic>
          <p:nvPicPr>
            <p:cNvPr id="19" name="Imagen 1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04276" y="6097026"/>
              <a:ext cx="1157524" cy="463010"/>
            </a:xfrm>
            <a:prstGeom prst="rect">
              <a:avLst/>
            </a:prstGeom>
          </p:spPr>
        </p:pic>
      </p:grpSp>
      <p:sp>
        <p:nvSpPr>
          <p:cNvPr id="20" name="Rectángulo 19">
            <a:extLst>
              <a:ext uri="{FF2B5EF4-FFF2-40B4-BE49-F238E27FC236}">
                <a16:creationId xmlns:a16="http://schemas.microsoft.com/office/drawing/2014/main" id="{CADC3483-45A3-4F0E-B728-1D97375C82F1}"/>
              </a:ext>
            </a:extLst>
          </p:cNvPr>
          <p:cNvSpPr/>
          <p:nvPr/>
        </p:nvSpPr>
        <p:spPr>
          <a:xfrm>
            <a:off x="165100" y="536832"/>
            <a:ext cx="3362324" cy="7702108"/>
          </a:xfrm>
          <a:prstGeom prst="rect">
            <a:avLst/>
          </a:prstGeom>
        </p:spPr>
        <p:txBody>
          <a:bodyPr wrap="square">
            <a:spAutoFit/>
          </a:bodyPr>
          <a:lstStyle/>
          <a:p>
            <a:pPr lvl="0">
              <a:spcAft>
                <a:spcPts val="0"/>
              </a:spcAft>
              <a:buClr>
                <a:srgbClr val="002060"/>
              </a:buClr>
            </a:pPr>
            <a:r>
              <a:rPr lang="ca-ES" sz="1050" b="1" dirty="0">
                <a:solidFill>
                  <a:srgbClr val="0070C0"/>
                </a:solidFill>
                <a:latin typeface="Californian FB" panose="0207040306080B030204" pitchFamily="18" charset="0"/>
                <a:ea typeface="Calibri" panose="020F0502020204030204" pitchFamily="34" charset="0"/>
                <a:cs typeface="Martel" panose="00000500000000000000" pitchFamily="2" charset="0"/>
              </a:rPr>
              <a:t>17/09/2026</a:t>
            </a:r>
            <a:endParaRPr lang="ca-ES" sz="1050" b="1" i="1" dirty="0">
              <a:solidFill>
                <a:schemeClr val="bg2">
                  <a:lumMod val="50000"/>
                </a:schemeClr>
              </a:solidFill>
              <a:latin typeface="Californian FB" panose="0207040306080B030204" pitchFamily="18" charset="0"/>
              <a:ea typeface="Calibri" panose="020F0502020204030204" pitchFamily="34" charset="0"/>
              <a:cs typeface="Martel" panose="00000500000000000000" pitchFamily="2" charset="0"/>
            </a:endParaRPr>
          </a:p>
          <a:p>
            <a:r>
              <a:rPr lang="es-ES" sz="1050" dirty="0" err="1">
                <a:solidFill>
                  <a:srgbClr val="002060"/>
                </a:solidFill>
                <a:effectLst/>
                <a:latin typeface="Californian FB" panose="0207040306080B030204" pitchFamily="18" charset="0"/>
                <a:ea typeface="Calibri" panose="020F0502020204030204" pitchFamily="34" charset="0"/>
              </a:rPr>
              <a:t>Afectació</a:t>
            </a:r>
            <a:r>
              <a:rPr lang="es-ES" sz="1050" dirty="0">
                <a:solidFill>
                  <a:srgbClr val="002060"/>
                </a:solidFill>
                <a:effectLst/>
                <a:latin typeface="Californian FB" panose="0207040306080B030204" pitchFamily="18" charset="0"/>
                <a:ea typeface="Calibri" panose="020F0502020204030204" pitchFamily="34" charset="0"/>
              </a:rPr>
              <a:t> Pulmonar en </a:t>
            </a:r>
            <a:r>
              <a:rPr lang="es-ES" sz="1100" i="1" dirty="0">
                <a:solidFill>
                  <a:srgbClr val="002060"/>
                </a:solidFill>
                <a:effectLst/>
                <a:latin typeface="Californian FB" panose="0207040306080B030204" pitchFamily="18" charset="0"/>
                <a:ea typeface="Calibri" panose="020F0502020204030204" pitchFamily="34" charset="0"/>
              </a:rPr>
              <a:t>Artritis Reumatoide</a:t>
            </a:r>
            <a:r>
              <a:rPr lang="es-ES" sz="1050" dirty="0">
                <a:solidFill>
                  <a:srgbClr val="002060"/>
                </a:solidFill>
                <a:latin typeface="Californian FB" panose="0207040306080B030204" pitchFamily="18" charset="0"/>
                <a:ea typeface="Calibri" panose="020F0502020204030204" pitchFamily="34" charset="0"/>
              </a:rPr>
              <a:t>: </a:t>
            </a:r>
            <a:r>
              <a:rPr lang="es-ES" sz="1050" i="1" dirty="0">
                <a:solidFill>
                  <a:srgbClr val="002060"/>
                </a:solidFill>
                <a:latin typeface="Californian FB" panose="0207040306080B030204" pitchFamily="18" charset="0"/>
                <a:ea typeface="Calibri" panose="020F0502020204030204" pitchFamily="34" charset="0"/>
              </a:rPr>
              <a:t>N</a:t>
            </a:r>
            <a:r>
              <a:rPr lang="es-ES" sz="1050" dirty="0">
                <a:solidFill>
                  <a:srgbClr val="002060"/>
                </a:solidFill>
                <a:effectLst/>
                <a:latin typeface="Californian FB" panose="0207040306080B030204" pitchFamily="18" charset="0"/>
                <a:ea typeface="Calibri" panose="020F0502020204030204" pitchFamily="34" charset="0"/>
              </a:rPr>
              <a:t>ous </a:t>
            </a:r>
            <a:r>
              <a:rPr lang="es-ES" sz="1050" dirty="0" err="1">
                <a:solidFill>
                  <a:srgbClr val="002060"/>
                </a:solidFill>
                <a:latin typeface="Californian FB" panose="0207040306080B030204" pitchFamily="18" charset="0"/>
                <a:ea typeface="Calibri" panose="020F0502020204030204" pitchFamily="34" charset="0"/>
              </a:rPr>
              <a:t>M</a:t>
            </a:r>
            <a:r>
              <a:rPr lang="es-ES" sz="1050" dirty="0" err="1">
                <a:solidFill>
                  <a:srgbClr val="002060"/>
                </a:solidFill>
                <a:effectLst/>
                <a:latin typeface="Californian FB" panose="0207040306080B030204" pitchFamily="18" charset="0"/>
                <a:ea typeface="Calibri" panose="020F0502020204030204" pitchFamily="34" charset="0"/>
              </a:rPr>
              <a:t>odels</a:t>
            </a:r>
            <a:r>
              <a:rPr lang="es-ES" sz="1050" dirty="0">
                <a:solidFill>
                  <a:srgbClr val="002060"/>
                </a:solidFill>
                <a:effectLst/>
                <a:latin typeface="Californian FB" panose="0207040306080B030204" pitchFamily="18" charset="0"/>
                <a:ea typeface="Calibri" panose="020F0502020204030204" pitchFamily="34" charset="0"/>
              </a:rPr>
              <a:t> de </a:t>
            </a:r>
            <a:r>
              <a:rPr lang="es-ES" sz="1050" dirty="0" err="1">
                <a:solidFill>
                  <a:srgbClr val="002060"/>
                </a:solidFill>
                <a:latin typeface="Californian FB" panose="0207040306080B030204" pitchFamily="18" charset="0"/>
                <a:ea typeface="Calibri" panose="020F0502020204030204" pitchFamily="34" charset="0"/>
              </a:rPr>
              <a:t>D</a:t>
            </a:r>
            <a:r>
              <a:rPr lang="es-ES" sz="1050" dirty="0" err="1">
                <a:solidFill>
                  <a:srgbClr val="002060"/>
                </a:solidFill>
                <a:effectLst/>
                <a:latin typeface="Californian FB" panose="0207040306080B030204" pitchFamily="18" charset="0"/>
                <a:ea typeface="Calibri" panose="020F0502020204030204" pitchFamily="34" charset="0"/>
              </a:rPr>
              <a:t>etecció</a:t>
            </a:r>
            <a:endParaRPr lang="es-ES" sz="1050" dirty="0">
              <a:solidFill>
                <a:srgbClr val="002060"/>
              </a:solidFill>
              <a:effectLst/>
              <a:latin typeface="Californian FB" panose="0207040306080B030204" pitchFamily="18" charset="0"/>
              <a:ea typeface="Calibri" panose="020F0502020204030204" pitchFamily="34" charset="0"/>
            </a:endParaRPr>
          </a:p>
          <a:p>
            <a:pPr>
              <a:buClr>
                <a:srgbClr val="002060"/>
              </a:buClr>
            </a:pPr>
            <a:r>
              <a:rPr lang="es-ES" sz="1050" i="1" dirty="0">
                <a:solidFill>
                  <a:schemeClr val="accent6">
                    <a:lumMod val="50000"/>
                  </a:schemeClr>
                </a:solidFill>
                <a:latin typeface="Californian FB" panose="0207040306080B030204" pitchFamily="18" charset="0"/>
                <a:cs typeface="Arial"/>
              </a:rPr>
              <a:t>Sergi Heredia </a:t>
            </a:r>
            <a:r>
              <a:rPr lang="es-ES" sz="1050" dirty="0">
                <a:latin typeface="Californian FB" panose="0207040306080B030204" pitchFamily="18" charset="0"/>
                <a:cs typeface="Arial"/>
              </a:rPr>
              <a:t>| </a:t>
            </a:r>
            <a:r>
              <a:rPr lang="ca-ES" sz="1050" dirty="0">
                <a:solidFill>
                  <a:srgbClr val="000000"/>
                </a:solidFill>
                <a:latin typeface="Californian FB" panose="0207040306080B030204" pitchFamily="18" charset="0"/>
                <a:cs typeface="Martel" panose="00000500000000000000" pitchFamily="2" charset="0"/>
              </a:rPr>
              <a:t>Metge Especialista en Reumatologia</a:t>
            </a:r>
            <a:r>
              <a:rPr lang="ca-ES" sz="1050" dirty="0">
                <a:solidFill>
                  <a:srgbClr val="000000"/>
                </a:solidFill>
                <a:latin typeface="Californian FB" panose="0207040306080B030204" pitchFamily="18" charset="0"/>
                <a:ea typeface="Calibri" panose="020F0502020204030204" pitchFamily="34" charset="0"/>
                <a:cs typeface="Martel" panose="00000500000000000000" pitchFamily="2" charset="0"/>
              </a:rPr>
              <a:t> </a:t>
            </a:r>
            <a:r>
              <a:rPr lang="es-ES" sz="1050" dirty="0">
                <a:latin typeface="Californian FB" panose="0207040306080B030204" pitchFamily="18" charset="0"/>
                <a:cs typeface="Arial"/>
              </a:rPr>
              <a:t>| </a:t>
            </a:r>
            <a:r>
              <a:rPr lang="ca-ES" sz="1050" dirty="0">
                <a:solidFill>
                  <a:srgbClr val="000000"/>
                </a:solidFill>
                <a:latin typeface="Californian FB" panose="0207040306080B030204" pitchFamily="18" charset="0"/>
                <a:ea typeface="Calibri" panose="020F0502020204030204" pitchFamily="34" charset="0"/>
                <a:cs typeface="Martel" panose="00000500000000000000" pitchFamily="2" charset="0"/>
              </a:rPr>
              <a:t>CHUMB</a:t>
            </a:r>
          </a:p>
          <a:p>
            <a:pPr lvl="0">
              <a:spcAft>
                <a:spcPts val="0"/>
              </a:spcAft>
              <a:buClr>
                <a:srgbClr val="002060"/>
              </a:buClr>
            </a:pPr>
            <a:endParaRPr lang="ca-ES" sz="1050" dirty="0">
              <a:effectLst/>
              <a:latin typeface="Calibri" panose="020F0502020204030204" pitchFamily="34" charset="0"/>
              <a:ea typeface="Calibri" panose="020F0502020204030204" pitchFamily="34" charset="0"/>
              <a:cs typeface="Times New Roman" panose="02020603050405020304" pitchFamily="18" charset="0"/>
            </a:endParaRPr>
          </a:p>
          <a:p>
            <a:pPr lvl="0">
              <a:spcAft>
                <a:spcPts val="0"/>
              </a:spcAft>
              <a:buClr>
                <a:srgbClr val="002060"/>
              </a:buClr>
            </a:pPr>
            <a:r>
              <a:rPr lang="ca-ES" sz="1050" b="1" dirty="0">
                <a:solidFill>
                  <a:srgbClr val="0070C0"/>
                </a:solidFill>
                <a:latin typeface="Californian FB" panose="0207040306080B030204" pitchFamily="18" charset="0"/>
                <a:ea typeface="Calibri" panose="020F0502020204030204" pitchFamily="34" charset="0"/>
                <a:cs typeface="Martel" panose="00000500000000000000" pitchFamily="2" charset="0"/>
              </a:rPr>
              <a:t>01/10/2026</a:t>
            </a:r>
          </a:p>
          <a:p>
            <a:pPr>
              <a:buClr>
                <a:srgbClr val="002060"/>
              </a:buClr>
            </a:pPr>
            <a:r>
              <a:rPr lang="ca-ES" sz="1050" dirty="0">
                <a:solidFill>
                  <a:srgbClr val="002060"/>
                </a:solidFill>
                <a:latin typeface="Californian FB" panose="0207040306080B030204" pitchFamily="18" charset="0"/>
                <a:ea typeface="Calibri" panose="020F0502020204030204" pitchFamily="34" charset="0"/>
                <a:cs typeface="Martel" panose="00000500000000000000" pitchFamily="2" charset="0"/>
              </a:rPr>
              <a:t>Inhibidors del Factor XI/</a:t>
            </a:r>
            <a:r>
              <a:rPr lang="ca-ES" sz="1050" dirty="0" err="1">
                <a:solidFill>
                  <a:srgbClr val="002060"/>
                </a:solidFill>
                <a:latin typeface="Californian FB" panose="0207040306080B030204" pitchFamily="18" charset="0"/>
                <a:ea typeface="Calibri" panose="020F0502020204030204" pitchFamily="34" charset="0"/>
                <a:cs typeface="Martel" panose="00000500000000000000" pitchFamily="2" charset="0"/>
              </a:rPr>
              <a:t>XIa</a:t>
            </a:r>
            <a:r>
              <a:rPr lang="ca-ES" sz="1050" dirty="0">
                <a:solidFill>
                  <a:srgbClr val="002060"/>
                </a:solidFill>
                <a:latin typeface="Californian FB" panose="0207040306080B030204" pitchFamily="18" charset="0"/>
                <a:ea typeface="Calibri" panose="020F0502020204030204" pitchFamily="34" charset="0"/>
                <a:cs typeface="Martel" panose="00000500000000000000" pitchFamily="2" charset="0"/>
              </a:rPr>
              <a:t> per la Prevenció i Tractament de la Malaltia </a:t>
            </a:r>
            <a:r>
              <a:rPr lang="ca-ES" sz="1050" dirty="0" err="1">
                <a:solidFill>
                  <a:srgbClr val="002060"/>
                </a:solidFill>
                <a:latin typeface="Californian FB" panose="0207040306080B030204" pitchFamily="18" charset="0"/>
                <a:ea typeface="Calibri" panose="020F0502020204030204" pitchFamily="34" charset="0"/>
                <a:cs typeface="Martel" panose="00000500000000000000" pitchFamily="2" charset="0"/>
              </a:rPr>
              <a:t>Tromboemòlica</a:t>
            </a:r>
            <a:r>
              <a:rPr lang="ca-ES" sz="1050" dirty="0">
                <a:solidFill>
                  <a:srgbClr val="002060"/>
                </a:solidFill>
                <a:latin typeface="Californian FB" panose="0207040306080B030204" pitchFamily="18" charset="0"/>
                <a:ea typeface="Calibri" panose="020F0502020204030204" pitchFamily="34" charset="0"/>
                <a:cs typeface="Martel" panose="00000500000000000000" pitchFamily="2" charset="0"/>
              </a:rPr>
              <a:t> Venosa</a:t>
            </a:r>
            <a:endParaRPr lang="ca-ES" sz="1050" b="1" i="1" dirty="0">
              <a:solidFill>
                <a:schemeClr val="bg2">
                  <a:lumMod val="50000"/>
                </a:schemeClr>
              </a:solidFill>
              <a:latin typeface="Californian FB" panose="0207040306080B030204" pitchFamily="18" charset="0"/>
              <a:ea typeface="Calibri" panose="020F0502020204030204" pitchFamily="34" charset="0"/>
              <a:cs typeface="Martel" panose="00000500000000000000" pitchFamily="2" charset="0"/>
            </a:endParaRPr>
          </a:p>
          <a:p>
            <a:pPr lvl="0">
              <a:spcAft>
                <a:spcPts val="0"/>
              </a:spcAft>
              <a:buClr>
                <a:srgbClr val="002060"/>
              </a:buClr>
            </a:pPr>
            <a:r>
              <a:rPr lang="ca-ES" sz="1050" i="1" dirty="0">
                <a:solidFill>
                  <a:schemeClr val="accent6">
                    <a:lumMod val="50000"/>
                  </a:schemeClr>
                </a:solidFill>
                <a:latin typeface="Californian FB" panose="0207040306080B030204" pitchFamily="18" charset="0"/>
                <a:ea typeface="Calibri" panose="020F0502020204030204" pitchFamily="34" charset="0"/>
                <a:cs typeface="Martel" panose="00000500000000000000" pitchFamily="2" charset="0"/>
              </a:rPr>
              <a:t>Elisabeth Noguera </a:t>
            </a:r>
            <a:r>
              <a:rPr lang="es-ES" sz="1050" dirty="0">
                <a:latin typeface="Californian FB" panose="0207040306080B030204" pitchFamily="18" charset="0"/>
                <a:cs typeface="Arial"/>
              </a:rPr>
              <a:t>| </a:t>
            </a:r>
            <a:r>
              <a:rPr lang="ca-ES" sz="1050" dirty="0">
                <a:solidFill>
                  <a:srgbClr val="000000"/>
                </a:solidFill>
                <a:latin typeface="Californian FB" panose="0207040306080B030204" pitchFamily="18" charset="0"/>
                <a:ea typeface="Calibri" panose="020F0502020204030204" pitchFamily="34" charset="0"/>
                <a:cs typeface="Martel" panose="00000500000000000000" pitchFamily="2" charset="0"/>
              </a:rPr>
              <a:t>Metgessa Especialista en </a:t>
            </a:r>
            <a:r>
              <a:rPr lang="es-ES" sz="1050" dirty="0">
                <a:solidFill>
                  <a:srgbClr val="000000"/>
                </a:solidFill>
                <a:latin typeface="Californian FB" panose="0207040306080B030204" pitchFamily="18" charset="0"/>
                <a:ea typeface="Calibri" panose="020F0502020204030204" pitchFamily="34" charset="0"/>
                <a:cs typeface="Martel" panose="00000500000000000000" pitchFamily="2" charset="0"/>
              </a:rPr>
              <a:t>Medicina Interna </a:t>
            </a:r>
            <a:r>
              <a:rPr lang="es-ES" sz="1050" dirty="0">
                <a:latin typeface="Californian FB" panose="0207040306080B030204" pitchFamily="18" charset="0"/>
                <a:cs typeface="Arial"/>
              </a:rPr>
              <a:t>|</a:t>
            </a:r>
            <a:r>
              <a:rPr lang="es-ES" sz="1050" dirty="0">
                <a:solidFill>
                  <a:srgbClr val="000000"/>
                </a:solidFill>
                <a:latin typeface="Californian FB" panose="0207040306080B030204" pitchFamily="18" charset="0"/>
                <a:ea typeface="Calibri" panose="020F0502020204030204" pitchFamily="34" charset="0"/>
                <a:cs typeface="Martel" panose="00000500000000000000" pitchFamily="2" charset="0"/>
              </a:rPr>
              <a:t> CHUMB</a:t>
            </a:r>
            <a:endParaRPr lang="ca-ES" sz="1050" b="1" dirty="0">
              <a:solidFill>
                <a:srgbClr val="000000"/>
              </a:solidFill>
              <a:latin typeface="Californian FB" panose="0207040306080B030204" pitchFamily="18" charset="0"/>
              <a:ea typeface="Calibri" panose="020F0502020204030204" pitchFamily="34" charset="0"/>
              <a:cs typeface="Martel" panose="00000500000000000000" pitchFamily="2" charset="0"/>
            </a:endParaRPr>
          </a:p>
          <a:p>
            <a:pPr lvl="0">
              <a:spcAft>
                <a:spcPts val="0"/>
              </a:spcAft>
              <a:buClr>
                <a:srgbClr val="002060"/>
              </a:buClr>
            </a:pPr>
            <a:endParaRPr lang="ca-ES" sz="1050" dirty="0">
              <a:effectLst/>
              <a:latin typeface="Calibri" panose="020F0502020204030204" pitchFamily="34" charset="0"/>
              <a:ea typeface="Calibri" panose="020F0502020204030204" pitchFamily="34" charset="0"/>
              <a:cs typeface="Times New Roman" panose="02020603050405020304" pitchFamily="18" charset="0"/>
            </a:endParaRPr>
          </a:p>
          <a:p>
            <a:pPr lvl="0">
              <a:spcAft>
                <a:spcPts val="0"/>
              </a:spcAft>
              <a:buClr>
                <a:srgbClr val="002060"/>
              </a:buClr>
            </a:pPr>
            <a:r>
              <a:rPr lang="ca-ES" sz="1050" b="1" dirty="0">
                <a:solidFill>
                  <a:srgbClr val="0070C0"/>
                </a:solidFill>
                <a:latin typeface="Californian FB" panose="0207040306080B030204" pitchFamily="18" charset="0"/>
                <a:ea typeface="Calibri" panose="020F0502020204030204" pitchFamily="34" charset="0"/>
                <a:cs typeface="Martel" panose="00000500000000000000" pitchFamily="2" charset="0"/>
              </a:rPr>
              <a:t>15/10/2026</a:t>
            </a:r>
          </a:p>
          <a:p>
            <a:pPr lvl="0">
              <a:spcAft>
                <a:spcPts val="0"/>
              </a:spcAft>
              <a:buClr>
                <a:srgbClr val="002060"/>
              </a:buClr>
            </a:pPr>
            <a:r>
              <a:rPr lang="es-ES" sz="1050" dirty="0" err="1">
                <a:solidFill>
                  <a:srgbClr val="002060"/>
                </a:solidFill>
                <a:latin typeface="Californian FB" panose="0207040306080B030204" pitchFamily="18" charset="0"/>
                <a:ea typeface="Calibri" panose="020F0502020204030204" pitchFamily="34" charset="0"/>
                <a:cs typeface="Times New Roman" panose="02020603050405020304" pitchFamily="18" charset="0"/>
              </a:rPr>
              <a:t>Abodatge</a:t>
            </a:r>
            <a:r>
              <a:rPr lang="es-ES" sz="1050" dirty="0">
                <a:solidFill>
                  <a:srgbClr val="002060"/>
                </a:solidFill>
                <a:latin typeface="Californian FB" panose="0207040306080B030204" pitchFamily="18" charset="0"/>
                <a:ea typeface="Calibri" panose="020F0502020204030204" pitchFamily="34" charset="0"/>
                <a:cs typeface="Times New Roman" panose="02020603050405020304" pitchFamily="18" charset="0"/>
              </a:rPr>
              <a:t> </a:t>
            </a:r>
            <a:r>
              <a:rPr lang="es-ES" sz="1050" dirty="0" err="1">
                <a:solidFill>
                  <a:srgbClr val="002060"/>
                </a:solidFill>
                <a:latin typeface="Californian FB" panose="0207040306080B030204" pitchFamily="18" charset="0"/>
                <a:ea typeface="Calibri" panose="020F0502020204030204" pitchFamily="34" charset="0"/>
                <a:cs typeface="Times New Roman" panose="02020603050405020304" pitchFamily="18" charset="0"/>
              </a:rPr>
              <a:t>Terapèutic</a:t>
            </a:r>
            <a:r>
              <a:rPr lang="es-ES" sz="1050" dirty="0">
                <a:solidFill>
                  <a:srgbClr val="002060"/>
                </a:solidFill>
                <a:latin typeface="Californian FB" panose="0207040306080B030204" pitchFamily="18" charset="0"/>
                <a:ea typeface="Calibri" panose="020F0502020204030204" pitchFamily="34" charset="0"/>
                <a:cs typeface="Times New Roman" panose="02020603050405020304" pitchFamily="18" charset="0"/>
              </a:rPr>
              <a:t> de la </a:t>
            </a:r>
            <a:r>
              <a:rPr lang="es-ES" sz="1050" dirty="0" err="1">
                <a:solidFill>
                  <a:srgbClr val="002060"/>
                </a:solidFill>
                <a:latin typeface="Californian FB" panose="0207040306080B030204" pitchFamily="18" charset="0"/>
                <a:ea typeface="Calibri" panose="020F0502020204030204" pitchFamily="34" charset="0"/>
                <a:cs typeface="Times New Roman" panose="02020603050405020304" pitchFamily="18" charset="0"/>
              </a:rPr>
              <a:t>Malaltia</a:t>
            </a:r>
            <a:r>
              <a:rPr lang="es-ES" sz="1050" dirty="0">
                <a:solidFill>
                  <a:srgbClr val="002060"/>
                </a:solidFill>
                <a:latin typeface="Californian FB" panose="0207040306080B030204" pitchFamily="18" charset="0"/>
                <a:ea typeface="Calibri" panose="020F0502020204030204" pitchFamily="34" charset="0"/>
                <a:cs typeface="Times New Roman" panose="02020603050405020304" pitchFamily="18" charset="0"/>
              </a:rPr>
              <a:t> Renal </a:t>
            </a:r>
            <a:r>
              <a:rPr lang="es-ES" sz="1050" dirty="0" err="1">
                <a:solidFill>
                  <a:srgbClr val="002060"/>
                </a:solidFill>
                <a:latin typeface="Californian FB" panose="0207040306080B030204" pitchFamily="18" charset="0"/>
                <a:ea typeface="Calibri" panose="020F0502020204030204" pitchFamily="34" charset="0"/>
                <a:cs typeface="Times New Roman" panose="02020603050405020304" pitchFamily="18" charset="0"/>
              </a:rPr>
              <a:t>Diabètica</a:t>
            </a:r>
            <a:endParaRPr lang="es-ES" sz="1050" dirty="0">
              <a:solidFill>
                <a:srgbClr val="002060"/>
              </a:solidFill>
              <a:latin typeface="Californian FB" panose="0207040306080B030204" pitchFamily="18" charset="0"/>
              <a:ea typeface="Calibri" panose="020F0502020204030204" pitchFamily="34" charset="0"/>
              <a:cs typeface="Times New Roman" panose="02020603050405020304" pitchFamily="18" charset="0"/>
            </a:endParaRPr>
          </a:p>
          <a:p>
            <a:pPr>
              <a:buClr>
                <a:srgbClr val="002060"/>
              </a:buClr>
            </a:pPr>
            <a:r>
              <a:rPr lang="es-ES" sz="1050" i="1" dirty="0">
                <a:solidFill>
                  <a:schemeClr val="accent6">
                    <a:lumMod val="50000"/>
                  </a:schemeClr>
                </a:solidFill>
                <a:latin typeface="Californian FB" panose="0207040306080B030204" pitchFamily="18" charset="0"/>
                <a:ea typeface="Calibri" panose="020F0502020204030204" pitchFamily="34" charset="0"/>
                <a:cs typeface="Martel" panose="00000500000000000000" pitchFamily="2" charset="0"/>
              </a:rPr>
              <a:t>Meritxell Ibernon </a:t>
            </a:r>
            <a:r>
              <a:rPr lang="es-ES" sz="1050" dirty="0">
                <a:latin typeface="Californian FB" panose="0207040306080B030204" pitchFamily="18" charset="0"/>
                <a:cs typeface="Arial"/>
              </a:rPr>
              <a:t>| </a:t>
            </a:r>
            <a:r>
              <a:rPr lang="ca-ES" sz="1050" dirty="0">
                <a:solidFill>
                  <a:srgbClr val="000000"/>
                </a:solidFill>
                <a:latin typeface="Californian FB" panose="0207040306080B030204" pitchFamily="18" charset="0"/>
                <a:ea typeface="Calibri" panose="020F0502020204030204" pitchFamily="34" charset="0"/>
                <a:cs typeface="Martel" panose="00000500000000000000" pitchFamily="2" charset="0"/>
              </a:rPr>
              <a:t>Metgessa Especialista en </a:t>
            </a:r>
            <a:r>
              <a:rPr lang="es-ES" sz="1050" dirty="0" err="1">
                <a:solidFill>
                  <a:srgbClr val="000000"/>
                </a:solidFill>
                <a:latin typeface="Californian FB" panose="0207040306080B030204" pitchFamily="18" charset="0"/>
                <a:ea typeface="Calibri" panose="020F0502020204030204" pitchFamily="34" charset="0"/>
                <a:cs typeface="Martel" panose="00000500000000000000" pitchFamily="2" charset="0"/>
              </a:rPr>
              <a:t>Nefrologia</a:t>
            </a:r>
            <a:r>
              <a:rPr lang="es-ES" sz="1050" dirty="0">
                <a:solidFill>
                  <a:srgbClr val="000000"/>
                </a:solidFill>
                <a:latin typeface="Californian FB" panose="0207040306080B030204" pitchFamily="18" charset="0"/>
                <a:ea typeface="Calibri" panose="020F0502020204030204" pitchFamily="34" charset="0"/>
                <a:cs typeface="Martel" panose="00000500000000000000" pitchFamily="2" charset="0"/>
              </a:rPr>
              <a:t> </a:t>
            </a:r>
            <a:r>
              <a:rPr lang="es-ES" sz="1050" dirty="0">
                <a:latin typeface="Californian FB" panose="0207040306080B030204" pitchFamily="18" charset="0"/>
                <a:cs typeface="Arial"/>
              </a:rPr>
              <a:t>| </a:t>
            </a:r>
            <a:r>
              <a:rPr lang="es-ES" sz="1050" dirty="0" err="1">
                <a:latin typeface="Californian FB" panose="0207040306080B030204" pitchFamily="18" charset="0"/>
                <a:cs typeface="Arial"/>
              </a:rPr>
              <a:t>Cap</a:t>
            </a:r>
            <a:r>
              <a:rPr lang="es-ES" sz="1050" dirty="0">
                <a:latin typeface="Californian FB" panose="0207040306080B030204" pitchFamily="18" charset="0"/>
                <a:cs typeface="Arial"/>
              </a:rPr>
              <a:t> de S. </a:t>
            </a:r>
            <a:r>
              <a:rPr lang="es-ES" sz="1050" dirty="0" err="1">
                <a:latin typeface="Californian FB" panose="0207040306080B030204" pitchFamily="18" charset="0"/>
                <a:cs typeface="Arial"/>
              </a:rPr>
              <a:t>Nefrologia</a:t>
            </a:r>
            <a:r>
              <a:rPr lang="es-ES" sz="1050" dirty="0">
                <a:solidFill>
                  <a:srgbClr val="000000"/>
                </a:solidFill>
                <a:latin typeface="Californian FB" panose="0207040306080B030204" pitchFamily="18" charset="0"/>
                <a:ea typeface="Calibri" panose="020F0502020204030204" pitchFamily="34" charset="0"/>
                <a:cs typeface="Martel" panose="00000500000000000000" pitchFamily="2" charset="0"/>
              </a:rPr>
              <a:t> </a:t>
            </a:r>
            <a:r>
              <a:rPr lang="es-ES" sz="1050" dirty="0">
                <a:latin typeface="Californian FB" panose="0207040306080B030204" pitchFamily="18" charset="0"/>
                <a:cs typeface="Arial"/>
              </a:rPr>
              <a:t>| </a:t>
            </a:r>
            <a:r>
              <a:rPr lang="es-ES" sz="1050" dirty="0">
                <a:solidFill>
                  <a:srgbClr val="000000"/>
                </a:solidFill>
                <a:latin typeface="Californian FB" panose="0207040306080B030204" pitchFamily="18" charset="0"/>
                <a:ea typeface="Calibri" panose="020F0502020204030204" pitchFamily="34" charset="0"/>
                <a:cs typeface="Martel" panose="00000500000000000000" pitchFamily="2" charset="0"/>
              </a:rPr>
              <a:t>CHUMB</a:t>
            </a:r>
            <a:endParaRPr lang="ca-ES" sz="1050" b="1" dirty="0">
              <a:solidFill>
                <a:srgbClr val="000000"/>
              </a:solidFill>
              <a:latin typeface="Californian FB" panose="0207040306080B030204" pitchFamily="18" charset="0"/>
              <a:ea typeface="Calibri" panose="020F0502020204030204" pitchFamily="34" charset="0"/>
              <a:cs typeface="Martel" panose="00000500000000000000" pitchFamily="2" charset="0"/>
            </a:endParaRPr>
          </a:p>
          <a:p>
            <a:pPr>
              <a:buClr>
                <a:srgbClr val="002060"/>
              </a:buClr>
            </a:pPr>
            <a:endParaRPr lang="ca-ES" sz="1050" b="1" dirty="0">
              <a:solidFill>
                <a:srgbClr val="0070C0"/>
              </a:solidFill>
              <a:latin typeface="Californian FB" panose="0207040306080B030204" pitchFamily="18" charset="0"/>
              <a:ea typeface="Calibri" panose="020F0502020204030204" pitchFamily="34" charset="0"/>
              <a:cs typeface="Martel" panose="00000500000000000000" pitchFamily="2" charset="0"/>
            </a:endParaRPr>
          </a:p>
          <a:p>
            <a:pPr>
              <a:buClr>
                <a:srgbClr val="002060"/>
              </a:buClr>
            </a:pPr>
            <a:r>
              <a:rPr lang="ca-ES" sz="1050" b="1" dirty="0">
                <a:solidFill>
                  <a:srgbClr val="0070C0"/>
                </a:solidFill>
                <a:latin typeface="Californian FB" panose="0207040306080B030204" pitchFamily="18" charset="0"/>
                <a:ea typeface="Calibri" panose="020F0502020204030204" pitchFamily="34" charset="0"/>
                <a:cs typeface="Martel" panose="00000500000000000000" pitchFamily="2" charset="0"/>
              </a:rPr>
              <a:t>29/10/2026</a:t>
            </a:r>
            <a:endParaRPr lang="ca-ES" sz="1050" b="1" i="1" dirty="0">
              <a:solidFill>
                <a:schemeClr val="bg2">
                  <a:lumMod val="50000"/>
                </a:schemeClr>
              </a:solidFill>
              <a:latin typeface="Californian FB" panose="0207040306080B030204" pitchFamily="18" charset="0"/>
              <a:ea typeface="Calibri" panose="020F0502020204030204" pitchFamily="34" charset="0"/>
              <a:cs typeface="Martel" panose="00000500000000000000" pitchFamily="2" charset="0"/>
            </a:endParaRPr>
          </a:p>
          <a:p>
            <a:pPr lvl="0">
              <a:spcAft>
                <a:spcPts val="0"/>
              </a:spcAft>
              <a:buClr>
                <a:srgbClr val="002060"/>
              </a:buClr>
            </a:pPr>
            <a:r>
              <a:rPr lang="ca-ES" sz="1050" dirty="0">
                <a:solidFill>
                  <a:srgbClr val="002060"/>
                </a:solidFill>
                <a:latin typeface="Californian FB" panose="0207040306080B030204" pitchFamily="18" charset="0"/>
                <a:ea typeface="Calibri" panose="020F0502020204030204" pitchFamily="34" charset="0"/>
                <a:cs typeface="Martel" panose="00000500000000000000" pitchFamily="2" charset="0"/>
              </a:rPr>
              <a:t>EPID en les Malalties Autoimmunes Sistèmiques</a:t>
            </a:r>
          </a:p>
          <a:p>
            <a:pPr lvl="0">
              <a:spcAft>
                <a:spcPts val="0"/>
              </a:spcAft>
              <a:buClr>
                <a:srgbClr val="002060"/>
              </a:buClr>
            </a:pPr>
            <a:r>
              <a:rPr lang="ca-ES" sz="1050" i="1" dirty="0">
                <a:solidFill>
                  <a:schemeClr val="accent6">
                    <a:lumMod val="50000"/>
                  </a:schemeClr>
                </a:solidFill>
                <a:latin typeface="Californian FB" panose="0207040306080B030204" pitchFamily="18" charset="0"/>
                <a:ea typeface="Calibri" panose="020F0502020204030204" pitchFamily="34" charset="0"/>
                <a:cs typeface="Martel" panose="00000500000000000000" pitchFamily="2" charset="0"/>
              </a:rPr>
              <a:t>Melani Pestaña </a:t>
            </a:r>
            <a:r>
              <a:rPr lang="es-ES" sz="1050" dirty="0">
                <a:latin typeface="Californian FB" panose="0207040306080B030204" pitchFamily="18" charset="0"/>
                <a:cs typeface="Arial"/>
              </a:rPr>
              <a:t>| </a:t>
            </a:r>
            <a:r>
              <a:rPr lang="ca-ES" sz="1050" dirty="0">
                <a:solidFill>
                  <a:srgbClr val="000000"/>
                </a:solidFill>
                <a:latin typeface="Californian FB" panose="0207040306080B030204" pitchFamily="18" charset="0"/>
                <a:ea typeface="Calibri" panose="020F0502020204030204" pitchFamily="34" charset="0"/>
                <a:cs typeface="Martel" panose="00000500000000000000" pitchFamily="2" charset="0"/>
              </a:rPr>
              <a:t>Metgessa Especialista en </a:t>
            </a:r>
            <a:r>
              <a:rPr lang="es-ES" sz="1050" dirty="0">
                <a:solidFill>
                  <a:srgbClr val="000000"/>
                </a:solidFill>
                <a:latin typeface="Californian FB" panose="0207040306080B030204" pitchFamily="18" charset="0"/>
                <a:ea typeface="Calibri" panose="020F0502020204030204" pitchFamily="34" charset="0"/>
                <a:cs typeface="Martel" panose="00000500000000000000" pitchFamily="2" charset="0"/>
              </a:rPr>
              <a:t>Medicina Interna </a:t>
            </a:r>
            <a:r>
              <a:rPr lang="es-ES" sz="1050" dirty="0">
                <a:latin typeface="Californian FB" panose="0207040306080B030204" pitchFamily="18" charset="0"/>
                <a:cs typeface="Arial"/>
              </a:rPr>
              <a:t>|</a:t>
            </a:r>
            <a:r>
              <a:rPr lang="es-ES" sz="1050" dirty="0">
                <a:solidFill>
                  <a:srgbClr val="000000"/>
                </a:solidFill>
                <a:latin typeface="Californian FB" panose="0207040306080B030204" pitchFamily="18" charset="0"/>
                <a:ea typeface="Calibri" panose="020F0502020204030204" pitchFamily="34" charset="0"/>
                <a:cs typeface="Martel" panose="00000500000000000000" pitchFamily="2" charset="0"/>
              </a:rPr>
              <a:t> CHUMB</a:t>
            </a:r>
          </a:p>
          <a:p>
            <a:pPr>
              <a:buClr>
                <a:srgbClr val="002060"/>
              </a:buClr>
            </a:pPr>
            <a:endParaRPr lang="ca-ES" sz="1050" dirty="0">
              <a:solidFill>
                <a:srgbClr val="000000"/>
              </a:solidFill>
              <a:latin typeface="Californian FB" panose="0207040306080B030204" pitchFamily="18" charset="0"/>
              <a:ea typeface="Calibri" panose="020F0502020204030204" pitchFamily="34" charset="0"/>
              <a:cs typeface="Martel" panose="00000500000000000000" pitchFamily="2" charset="0"/>
            </a:endParaRPr>
          </a:p>
          <a:p>
            <a:pPr>
              <a:buClr>
                <a:srgbClr val="002060"/>
              </a:buClr>
            </a:pPr>
            <a:r>
              <a:rPr lang="ca-ES" sz="1050" b="1" dirty="0">
                <a:solidFill>
                  <a:srgbClr val="0070C0"/>
                </a:solidFill>
                <a:latin typeface="Californian FB" panose="0207040306080B030204" pitchFamily="18" charset="0"/>
                <a:ea typeface="Calibri" panose="020F0502020204030204" pitchFamily="34" charset="0"/>
                <a:cs typeface="Martel" panose="00000500000000000000" pitchFamily="2" charset="0"/>
              </a:rPr>
              <a:t>12/11/2026</a:t>
            </a:r>
          </a:p>
          <a:p>
            <a:pPr>
              <a:buClr>
                <a:srgbClr val="002060"/>
              </a:buClr>
            </a:pPr>
            <a:r>
              <a:rPr lang="ca-ES" sz="1050" dirty="0">
                <a:solidFill>
                  <a:srgbClr val="002060"/>
                </a:solidFill>
                <a:latin typeface="Californian FB" panose="0207040306080B030204" pitchFamily="18" charset="0"/>
                <a:ea typeface="Calibri" panose="020F0502020204030204" pitchFamily="34" charset="0"/>
                <a:cs typeface="Martel" panose="00000500000000000000" pitchFamily="2" charset="0"/>
              </a:rPr>
              <a:t>Risc Cardiovascular en la Dona</a:t>
            </a:r>
            <a:endParaRPr lang="ca-ES" sz="1050" b="1" i="1" dirty="0">
              <a:solidFill>
                <a:schemeClr val="bg2">
                  <a:lumMod val="50000"/>
                </a:schemeClr>
              </a:solidFill>
              <a:latin typeface="Californian FB" panose="0207040306080B030204" pitchFamily="18" charset="0"/>
              <a:ea typeface="Calibri" panose="020F0502020204030204" pitchFamily="34" charset="0"/>
              <a:cs typeface="Martel" panose="00000500000000000000" pitchFamily="2" charset="0"/>
            </a:endParaRPr>
          </a:p>
          <a:p>
            <a:pPr lvl="0">
              <a:spcAft>
                <a:spcPts val="0"/>
              </a:spcAft>
              <a:buClr>
                <a:srgbClr val="002060"/>
              </a:buClr>
            </a:pPr>
            <a:r>
              <a:rPr lang="ca-ES" sz="1050" i="1" dirty="0">
                <a:solidFill>
                  <a:schemeClr val="accent6">
                    <a:lumMod val="50000"/>
                  </a:schemeClr>
                </a:solidFill>
                <a:latin typeface="Californian FB" panose="0207040306080B030204" pitchFamily="18" charset="0"/>
                <a:ea typeface="Calibri" panose="020F0502020204030204" pitchFamily="34" charset="0"/>
                <a:cs typeface="Martel" panose="00000500000000000000" pitchFamily="2" charset="0"/>
              </a:rPr>
              <a:t>Lucía Feria </a:t>
            </a:r>
            <a:r>
              <a:rPr lang="es-ES" sz="1050" dirty="0">
                <a:latin typeface="Californian FB" panose="0207040306080B030204" pitchFamily="18" charset="0"/>
                <a:cs typeface="Arial"/>
              </a:rPr>
              <a:t>| </a:t>
            </a:r>
            <a:r>
              <a:rPr lang="ca-ES" sz="1050" dirty="0">
                <a:solidFill>
                  <a:srgbClr val="000000"/>
                </a:solidFill>
                <a:latin typeface="Californian FB" panose="0207040306080B030204" pitchFamily="18" charset="0"/>
                <a:ea typeface="Calibri" panose="020F0502020204030204" pitchFamily="34" charset="0"/>
                <a:cs typeface="Martel" panose="00000500000000000000" pitchFamily="2" charset="0"/>
              </a:rPr>
              <a:t>Metgessa Especialista en </a:t>
            </a:r>
            <a:r>
              <a:rPr lang="es-ES" sz="1050" dirty="0">
                <a:solidFill>
                  <a:srgbClr val="000000"/>
                </a:solidFill>
                <a:latin typeface="Californian FB" panose="0207040306080B030204" pitchFamily="18" charset="0"/>
                <a:ea typeface="Calibri" panose="020F0502020204030204" pitchFamily="34" charset="0"/>
                <a:cs typeface="Martel" panose="00000500000000000000" pitchFamily="2" charset="0"/>
              </a:rPr>
              <a:t>Medicina Interna </a:t>
            </a:r>
            <a:r>
              <a:rPr lang="es-ES" sz="1050" dirty="0">
                <a:latin typeface="Californian FB" panose="0207040306080B030204" pitchFamily="18" charset="0"/>
                <a:cs typeface="Arial"/>
              </a:rPr>
              <a:t>|</a:t>
            </a:r>
            <a:r>
              <a:rPr lang="es-ES" sz="1050" dirty="0">
                <a:solidFill>
                  <a:srgbClr val="000000"/>
                </a:solidFill>
                <a:latin typeface="Californian FB" panose="0207040306080B030204" pitchFamily="18" charset="0"/>
                <a:ea typeface="Calibri" panose="020F0502020204030204" pitchFamily="34" charset="0"/>
                <a:cs typeface="Martel" panose="00000500000000000000" pitchFamily="2" charset="0"/>
              </a:rPr>
              <a:t> CHUMB</a:t>
            </a:r>
            <a:endParaRPr lang="ca-ES" sz="1050" b="1" dirty="0">
              <a:solidFill>
                <a:srgbClr val="000000"/>
              </a:solidFill>
              <a:latin typeface="Californian FB" panose="0207040306080B030204" pitchFamily="18" charset="0"/>
              <a:ea typeface="Calibri" panose="020F0502020204030204" pitchFamily="34" charset="0"/>
              <a:cs typeface="Martel" panose="00000500000000000000" pitchFamily="2" charset="0"/>
            </a:endParaRPr>
          </a:p>
          <a:p>
            <a:pPr>
              <a:buClr>
                <a:srgbClr val="002060"/>
              </a:buClr>
            </a:pPr>
            <a:endParaRPr lang="ca-ES" sz="1050" dirty="0">
              <a:solidFill>
                <a:srgbClr val="000000"/>
              </a:solidFill>
              <a:latin typeface="Californian FB" panose="0207040306080B030204" pitchFamily="18" charset="0"/>
              <a:ea typeface="Calibri" panose="020F0502020204030204" pitchFamily="34" charset="0"/>
              <a:cs typeface="Martel" panose="00000500000000000000" pitchFamily="2" charset="0"/>
            </a:endParaRPr>
          </a:p>
          <a:p>
            <a:pPr>
              <a:buClr>
                <a:srgbClr val="002060"/>
              </a:buClr>
            </a:pPr>
            <a:r>
              <a:rPr lang="ca-ES" sz="1050" b="1" dirty="0">
                <a:solidFill>
                  <a:srgbClr val="0070C0"/>
                </a:solidFill>
                <a:latin typeface="Californian FB" panose="0207040306080B030204" pitchFamily="18" charset="0"/>
                <a:ea typeface="Calibri" panose="020F0502020204030204" pitchFamily="34" charset="0"/>
                <a:cs typeface="Martel" panose="00000500000000000000" pitchFamily="2" charset="0"/>
              </a:rPr>
              <a:t>26/11/2026</a:t>
            </a:r>
          </a:p>
          <a:p>
            <a:pPr>
              <a:buClr>
                <a:srgbClr val="002060"/>
              </a:buClr>
            </a:pPr>
            <a:r>
              <a:rPr lang="ca-ES" sz="1050" b="0" dirty="0">
                <a:solidFill>
                  <a:srgbClr val="002060"/>
                </a:solidFill>
                <a:latin typeface="Californian FB" panose="0207040306080B030204" pitchFamily="18" charset="0"/>
              </a:rPr>
              <a:t>Es adequat el Maneig que fem als Pacients amb Sospita de FM/SFC que ens arriben a </a:t>
            </a:r>
            <a:r>
              <a:rPr lang="ca-ES" sz="1050" b="0" dirty="0" err="1">
                <a:solidFill>
                  <a:srgbClr val="002060"/>
                </a:solidFill>
                <a:latin typeface="Californian FB" panose="0207040306080B030204" pitchFamily="18" charset="0"/>
              </a:rPr>
              <a:t>l’Unitat</a:t>
            </a:r>
            <a:r>
              <a:rPr lang="ca-ES" sz="1050" b="0" dirty="0">
                <a:solidFill>
                  <a:srgbClr val="002060"/>
                </a:solidFill>
                <a:latin typeface="Californian FB" panose="0207040306080B030204" pitchFamily="18" charset="0"/>
              </a:rPr>
              <a:t> Hospitalària Especialitzada</a:t>
            </a:r>
            <a:r>
              <a:rPr lang="ca-ES" sz="1050" b="0" dirty="0">
                <a:solidFill>
                  <a:srgbClr val="002060"/>
                </a:solidFill>
                <a:latin typeface="Bookman Old Style" panose="02050604050505020204" pitchFamily="18" charset="0"/>
              </a:rPr>
              <a:t>? </a:t>
            </a:r>
          </a:p>
          <a:p>
            <a:pPr>
              <a:buClr>
                <a:srgbClr val="002060"/>
              </a:buClr>
            </a:pPr>
            <a:r>
              <a:rPr lang="ca-ES" sz="1050" i="1" dirty="0">
                <a:solidFill>
                  <a:schemeClr val="accent6">
                    <a:lumMod val="50000"/>
                  </a:schemeClr>
                </a:solidFill>
                <a:latin typeface="Californian FB" panose="0207040306080B030204" pitchFamily="18" charset="0"/>
                <a:ea typeface="Calibri" panose="020F0502020204030204" pitchFamily="34" charset="0"/>
                <a:cs typeface="Martel" panose="00000500000000000000" pitchFamily="2" charset="0"/>
              </a:rPr>
              <a:t>Rami Qanneta </a:t>
            </a:r>
            <a:r>
              <a:rPr lang="es-ES" sz="1050" dirty="0">
                <a:latin typeface="Californian FB" panose="0207040306080B030204" pitchFamily="18" charset="0"/>
                <a:cs typeface="Arial"/>
              </a:rPr>
              <a:t>| </a:t>
            </a:r>
            <a:r>
              <a:rPr lang="ca-ES" sz="1050" dirty="0">
                <a:solidFill>
                  <a:srgbClr val="000000"/>
                </a:solidFill>
                <a:latin typeface="Californian FB" panose="0207040306080B030204" pitchFamily="18" charset="0"/>
                <a:ea typeface="Calibri" panose="020F0502020204030204" pitchFamily="34" charset="0"/>
                <a:cs typeface="Martel" panose="00000500000000000000" pitchFamily="2" charset="0"/>
              </a:rPr>
              <a:t>Metge Especialista en </a:t>
            </a:r>
            <a:r>
              <a:rPr lang="es-ES" sz="1050" dirty="0">
                <a:solidFill>
                  <a:srgbClr val="000000"/>
                </a:solidFill>
                <a:latin typeface="Californian FB" panose="0207040306080B030204" pitchFamily="18" charset="0"/>
                <a:ea typeface="Calibri" panose="020F0502020204030204" pitchFamily="34" charset="0"/>
                <a:cs typeface="Martel" panose="00000500000000000000" pitchFamily="2" charset="0"/>
              </a:rPr>
              <a:t>Medicina Interna </a:t>
            </a:r>
            <a:r>
              <a:rPr lang="es-ES" sz="1050" dirty="0">
                <a:latin typeface="Californian FB" panose="0207040306080B030204" pitchFamily="18" charset="0"/>
                <a:cs typeface="Arial"/>
              </a:rPr>
              <a:t>| </a:t>
            </a:r>
            <a:r>
              <a:rPr lang="es-ES" sz="1050" dirty="0" err="1">
                <a:latin typeface="Californian FB" panose="0207040306080B030204" pitchFamily="18" charset="0"/>
                <a:cs typeface="Arial"/>
              </a:rPr>
              <a:t>Cap</a:t>
            </a:r>
            <a:r>
              <a:rPr lang="es-ES" sz="1050" dirty="0">
                <a:latin typeface="Californian FB" panose="0207040306080B030204" pitchFamily="18" charset="0"/>
                <a:cs typeface="Arial"/>
              </a:rPr>
              <a:t> de S. Medicina Interna</a:t>
            </a:r>
            <a:r>
              <a:rPr lang="es-ES" sz="1050" dirty="0">
                <a:solidFill>
                  <a:srgbClr val="000000"/>
                </a:solidFill>
                <a:latin typeface="Californian FB" panose="0207040306080B030204" pitchFamily="18" charset="0"/>
                <a:ea typeface="Calibri" panose="020F0502020204030204" pitchFamily="34" charset="0"/>
                <a:cs typeface="Martel" panose="00000500000000000000" pitchFamily="2" charset="0"/>
              </a:rPr>
              <a:t> </a:t>
            </a:r>
            <a:r>
              <a:rPr lang="es-ES" sz="1050" dirty="0">
                <a:latin typeface="Californian FB" panose="0207040306080B030204" pitchFamily="18" charset="0"/>
                <a:cs typeface="Arial"/>
              </a:rPr>
              <a:t>| </a:t>
            </a:r>
            <a:r>
              <a:rPr lang="es-ES" sz="1050" dirty="0">
                <a:solidFill>
                  <a:srgbClr val="000000"/>
                </a:solidFill>
                <a:latin typeface="Californian FB" panose="0207040306080B030204" pitchFamily="18" charset="0"/>
                <a:ea typeface="Calibri" panose="020F0502020204030204" pitchFamily="34" charset="0"/>
                <a:cs typeface="Martel" panose="00000500000000000000" pitchFamily="2" charset="0"/>
              </a:rPr>
              <a:t>CHUMB</a:t>
            </a:r>
            <a:endParaRPr lang="ca-ES" sz="1050" b="1" dirty="0">
              <a:solidFill>
                <a:srgbClr val="000000"/>
              </a:solidFill>
              <a:latin typeface="Californian FB" panose="0207040306080B030204" pitchFamily="18" charset="0"/>
              <a:ea typeface="Calibri" panose="020F0502020204030204" pitchFamily="34" charset="0"/>
              <a:cs typeface="Martel" panose="00000500000000000000" pitchFamily="2" charset="0"/>
            </a:endParaRPr>
          </a:p>
          <a:p>
            <a:pPr>
              <a:buClr>
                <a:srgbClr val="002060"/>
              </a:buClr>
            </a:pPr>
            <a:endParaRPr lang="ca-ES" sz="1050" dirty="0">
              <a:solidFill>
                <a:srgbClr val="000000"/>
              </a:solidFill>
              <a:latin typeface="Californian FB" panose="0207040306080B030204" pitchFamily="18" charset="0"/>
              <a:ea typeface="Calibri" panose="020F0502020204030204" pitchFamily="34" charset="0"/>
              <a:cs typeface="Martel" panose="00000500000000000000" pitchFamily="2" charset="0"/>
            </a:endParaRPr>
          </a:p>
          <a:p>
            <a:pPr>
              <a:buClr>
                <a:srgbClr val="002060"/>
              </a:buClr>
            </a:pPr>
            <a:r>
              <a:rPr lang="ca-ES" sz="1050" b="1" dirty="0">
                <a:solidFill>
                  <a:srgbClr val="0070C0"/>
                </a:solidFill>
                <a:latin typeface="Californian FB" panose="0207040306080B030204" pitchFamily="18" charset="0"/>
                <a:ea typeface="Calibri" panose="020F0502020204030204" pitchFamily="34" charset="0"/>
                <a:cs typeface="Martel" panose="00000500000000000000" pitchFamily="2" charset="0"/>
              </a:rPr>
              <a:t>10/12/2026</a:t>
            </a:r>
          </a:p>
          <a:p>
            <a:pPr>
              <a:buClr>
                <a:srgbClr val="002060"/>
              </a:buClr>
            </a:pPr>
            <a:r>
              <a:rPr lang="ca-ES" sz="1050" dirty="0">
                <a:solidFill>
                  <a:srgbClr val="002060"/>
                </a:solidFill>
                <a:latin typeface="Californian FB" panose="0207040306080B030204" pitchFamily="18" charset="0"/>
                <a:ea typeface="Calibri" panose="020F0502020204030204" pitchFamily="34" charset="0"/>
                <a:cs typeface="Martel" panose="00000500000000000000" pitchFamily="2" charset="0"/>
              </a:rPr>
              <a:t>Infeccions per Fongs Emergents</a:t>
            </a:r>
          </a:p>
          <a:p>
            <a:pPr lvl="0">
              <a:spcAft>
                <a:spcPts val="0"/>
              </a:spcAft>
              <a:buClr>
                <a:srgbClr val="002060"/>
              </a:buClr>
            </a:pPr>
            <a:r>
              <a:rPr lang="es-ES" sz="1050" i="1" dirty="0">
                <a:solidFill>
                  <a:schemeClr val="accent6">
                    <a:lumMod val="50000"/>
                  </a:schemeClr>
                </a:solidFill>
                <a:latin typeface="Californian FB" panose="0207040306080B030204" pitchFamily="18" charset="0"/>
                <a:ea typeface="Calibri" panose="020F0502020204030204" pitchFamily="34" charset="0"/>
                <a:cs typeface="Martel" panose="00000500000000000000" pitchFamily="2" charset="0"/>
              </a:rPr>
              <a:t>Ana Coloma </a:t>
            </a:r>
            <a:r>
              <a:rPr lang="es-ES" sz="1050" dirty="0">
                <a:latin typeface="Californian FB" panose="0207040306080B030204" pitchFamily="18" charset="0"/>
                <a:cs typeface="Arial"/>
              </a:rPr>
              <a:t>| </a:t>
            </a:r>
            <a:r>
              <a:rPr lang="es-ES" sz="1050" dirty="0" err="1">
                <a:latin typeface="Californian FB" panose="0207040306080B030204" pitchFamily="18" charset="0"/>
                <a:cs typeface="Arial"/>
              </a:rPr>
              <a:t>Metgessa</a:t>
            </a:r>
            <a:r>
              <a:rPr lang="es-ES" sz="1050" dirty="0">
                <a:latin typeface="Californian FB" panose="0207040306080B030204" pitchFamily="18" charset="0"/>
                <a:cs typeface="Arial"/>
              </a:rPr>
              <a:t> Especialista en Medicina Interna </a:t>
            </a:r>
            <a:r>
              <a:rPr lang="es-ES" sz="1050" i="1" dirty="0">
                <a:solidFill>
                  <a:schemeClr val="accent6">
                    <a:lumMod val="50000"/>
                  </a:schemeClr>
                </a:solidFill>
                <a:latin typeface="Californian FB" panose="0207040306080B030204" pitchFamily="18" charset="0"/>
                <a:ea typeface="Calibri" panose="020F0502020204030204" pitchFamily="34" charset="0"/>
                <a:cs typeface="Martel" panose="00000500000000000000" pitchFamily="2" charset="0"/>
              </a:rPr>
              <a:t> </a:t>
            </a:r>
            <a:r>
              <a:rPr lang="es-ES" sz="1050" dirty="0">
                <a:latin typeface="Californian FB" panose="0207040306080B030204" pitchFamily="18" charset="0"/>
                <a:cs typeface="Arial"/>
              </a:rPr>
              <a:t>| Coordinadora </a:t>
            </a:r>
            <a:r>
              <a:rPr lang="es-ES" sz="1050" dirty="0" err="1">
                <a:latin typeface="Californian FB" panose="0207040306080B030204" pitchFamily="18" charset="0"/>
                <a:cs typeface="Arial"/>
              </a:rPr>
              <a:t>Assistencial</a:t>
            </a:r>
            <a:r>
              <a:rPr lang="es-ES" sz="1050" dirty="0">
                <a:latin typeface="Californian FB" panose="0207040306080B030204" pitchFamily="18" charset="0"/>
                <a:cs typeface="Arial"/>
              </a:rPr>
              <a:t> </a:t>
            </a:r>
            <a:r>
              <a:rPr lang="es-ES" sz="1050" dirty="0" err="1">
                <a:latin typeface="Californian FB" panose="0207040306080B030204" pitchFamily="18" charset="0"/>
                <a:cs typeface="Arial"/>
              </a:rPr>
              <a:t>d’Unitat</a:t>
            </a:r>
            <a:r>
              <a:rPr lang="es-ES" sz="1050" dirty="0">
                <a:latin typeface="Californian FB" panose="0207040306080B030204" pitchFamily="18" charset="0"/>
                <a:cs typeface="Arial"/>
              </a:rPr>
              <a:t> de </a:t>
            </a:r>
            <a:r>
              <a:rPr lang="es-ES" sz="1050" dirty="0" err="1">
                <a:latin typeface="Californian FB" panose="0207040306080B030204" pitchFamily="18" charset="0"/>
                <a:cs typeface="Arial"/>
              </a:rPr>
              <a:t>Malalties</a:t>
            </a:r>
            <a:r>
              <a:rPr lang="es-ES" sz="1050" dirty="0">
                <a:latin typeface="Californian FB" panose="0207040306080B030204" pitchFamily="18" charset="0"/>
                <a:cs typeface="Arial"/>
              </a:rPr>
              <a:t> Infeccioses | CHUMB</a:t>
            </a:r>
          </a:p>
          <a:p>
            <a:pPr>
              <a:buClr>
                <a:srgbClr val="002060"/>
              </a:buClr>
            </a:pPr>
            <a:endParaRPr lang="ca-ES" sz="1050" dirty="0">
              <a:solidFill>
                <a:srgbClr val="000000"/>
              </a:solidFill>
              <a:latin typeface="Californian FB" panose="0207040306080B030204" pitchFamily="18" charset="0"/>
              <a:ea typeface="Calibri" panose="020F0502020204030204" pitchFamily="34" charset="0"/>
              <a:cs typeface="Martel" panose="00000500000000000000" pitchFamily="2" charset="0"/>
            </a:endParaRPr>
          </a:p>
          <a:p>
            <a:pPr>
              <a:buClr>
                <a:srgbClr val="002060"/>
              </a:buClr>
            </a:pPr>
            <a:endParaRPr lang="ca-ES" sz="1050" dirty="0">
              <a:solidFill>
                <a:srgbClr val="000000"/>
              </a:solidFill>
              <a:latin typeface="Californian FB" panose="0207040306080B030204" pitchFamily="18" charset="0"/>
              <a:ea typeface="Calibri" panose="020F0502020204030204" pitchFamily="34" charset="0"/>
              <a:cs typeface="Martel" panose="00000500000000000000" pitchFamily="2" charset="0"/>
            </a:endParaRPr>
          </a:p>
          <a:p>
            <a:pPr>
              <a:buClr>
                <a:srgbClr val="002060"/>
              </a:buClr>
            </a:pPr>
            <a:endParaRPr lang="ca-ES" sz="1050" dirty="0">
              <a:solidFill>
                <a:srgbClr val="000000"/>
              </a:solidFill>
              <a:latin typeface="Californian FB" panose="0207040306080B030204" pitchFamily="18" charset="0"/>
              <a:ea typeface="Calibri" panose="020F0502020204030204" pitchFamily="34" charset="0"/>
              <a:cs typeface="Martel" panose="00000500000000000000" pitchFamily="2" charset="0"/>
            </a:endParaRPr>
          </a:p>
          <a:p>
            <a:pPr>
              <a:buClr>
                <a:srgbClr val="002060"/>
              </a:buClr>
            </a:pPr>
            <a:endParaRPr lang="ca-ES" sz="1050" dirty="0">
              <a:solidFill>
                <a:srgbClr val="000000"/>
              </a:solidFill>
              <a:latin typeface="Californian FB" panose="0207040306080B030204" pitchFamily="18" charset="0"/>
              <a:ea typeface="Calibri" panose="020F0502020204030204" pitchFamily="34" charset="0"/>
              <a:cs typeface="Martel" panose="00000500000000000000" pitchFamily="2" charset="0"/>
            </a:endParaRPr>
          </a:p>
          <a:p>
            <a:pPr>
              <a:buClr>
                <a:srgbClr val="002060"/>
              </a:buClr>
            </a:pPr>
            <a:endParaRPr lang="ca-ES" sz="1050" dirty="0">
              <a:solidFill>
                <a:srgbClr val="000000"/>
              </a:solidFill>
              <a:latin typeface="Californian FB" panose="0207040306080B030204" pitchFamily="18" charset="0"/>
              <a:ea typeface="Calibri" panose="020F0502020204030204" pitchFamily="34" charset="0"/>
              <a:cs typeface="Martel" panose="00000500000000000000" pitchFamily="2" charset="0"/>
            </a:endParaRPr>
          </a:p>
          <a:p>
            <a:pPr>
              <a:buClr>
                <a:srgbClr val="002060"/>
              </a:buClr>
            </a:pPr>
            <a:endParaRPr lang="ca-ES" sz="1050" dirty="0">
              <a:solidFill>
                <a:srgbClr val="000000"/>
              </a:solidFill>
              <a:latin typeface="Californian FB" panose="0207040306080B030204" pitchFamily="18" charset="0"/>
              <a:ea typeface="Calibri" panose="020F0502020204030204" pitchFamily="34" charset="0"/>
              <a:cs typeface="Martel" panose="00000500000000000000" pitchFamily="2" charset="0"/>
            </a:endParaRPr>
          </a:p>
          <a:p>
            <a:pPr>
              <a:buClr>
                <a:srgbClr val="002060"/>
              </a:buClr>
            </a:pPr>
            <a:endParaRPr lang="ca-ES" sz="1050" dirty="0">
              <a:solidFill>
                <a:srgbClr val="000000"/>
              </a:solidFill>
              <a:latin typeface="Californian FB" panose="0207040306080B030204" pitchFamily="18" charset="0"/>
              <a:ea typeface="Calibri" panose="020F0502020204030204" pitchFamily="34" charset="0"/>
              <a:cs typeface="Martel" panose="00000500000000000000" pitchFamily="2" charset="0"/>
            </a:endParaRPr>
          </a:p>
          <a:p>
            <a:pPr lvl="0">
              <a:spcAft>
                <a:spcPts val="0"/>
              </a:spcAft>
              <a:buClr>
                <a:srgbClr val="002060"/>
              </a:buClr>
            </a:pPr>
            <a:endParaRPr lang="ca-ES" sz="1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77139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887958"/>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1759</TotalTime>
  <Words>994</Words>
  <Application>Microsoft Office PowerPoint</Application>
  <PresentationFormat>Personalizado</PresentationFormat>
  <Paragraphs>166</Paragraphs>
  <Slides>3</Slides>
  <Notes>2</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3</vt:i4>
      </vt:variant>
    </vt:vector>
  </HeadingPairs>
  <TitlesOfParts>
    <vt:vector size="11" baseType="lpstr">
      <vt:lpstr>Arial</vt:lpstr>
      <vt:lpstr>Arial MT</vt:lpstr>
      <vt:lpstr>Bookman Old Style</vt:lpstr>
      <vt:lpstr>Calibri</vt:lpstr>
      <vt:lpstr>Californian FB</vt:lpstr>
      <vt:lpstr>Footlight MT Light</vt:lpstr>
      <vt:lpstr>Tw Cen MT</vt:lpstr>
      <vt:lpstr>Office Theme</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Roman Freixa</dc:creator>
  <cp:lastModifiedBy>Rami A A Qanneta</cp:lastModifiedBy>
  <cp:revision>226</cp:revision>
  <cp:lastPrinted>2025-12-02T12:12:30Z</cp:lastPrinted>
  <dcterms:created xsi:type="dcterms:W3CDTF">2023-03-30T11:51:49Z</dcterms:created>
  <dcterms:modified xsi:type="dcterms:W3CDTF">2025-12-02T12:32:41Z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2023-03-02T00:00:00Z</vt:filetime>
  </property>
  <property fmtid="{D5CDD505-2E9C-101B-9397-08002B2CF9AE}" pid="3" name="Creator">
    <vt:lpwstr>Microsoft® PowerPoint® 2013</vt:lpwstr>
  </property>
  <property fmtid="{D5CDD505-2E9C-101B-9397-08002B2CF9AE}" pid="4" name="LastSaved">
    <vt:filetime>2023-03-30T00:00:00Z</vt:filetime>
  </property>
</Properties>
</file>